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91" r:id="rId29"/>
    <p:sldId id="284" r:id="rId30"/>
    <p:sldId id="285" r:id="rId31"/>
    <p:sldId id="286" r:id="rId32"/>
    <p:sldId id="287" r:id="rId33"/>
    <p:sldId id="288" r:id="rId34"/>
    <p:sldId id="290" r:id="rId35"/>
    <p:sldId id="289" r:id="rId3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BFCFB1-1A03-4A20-B4D7-A070812595F4}" type="doc">
      <dgm:prSet loTypeId="urn:microsoft.com/office/officeart/2005/8/layout/process2" loCatId="process" qsTypeId="urn:microsoft.com/office/officeart/2005/8/quickstyle/3d3" qsCatId="3D" csTypeId="urn:microsoft.com/office/officeart/2005/8/colors/colorful4" csCatId="colorful" phldr="1"/>
      <dgm:spPr/>
    </dgm:pt>
    <dgm:pt modelId="{BDB62FE4-4817-47F4-90CF-4E47B807AD77}">
      <dgm:prSet phldrT="[Text]"/>
      <dgm:spPr/>
      <dgm:t>
        <a:bodyPr/>
        <a:lstStyle/>
        <a:p>
          <a:pPr rtl="0"/>
          <a:r>
            <a:rPr lang="en-GB" dirty="0" smtClean="0"/>
            <a:t>Enter Kodesh Kedoshim</a:t>
          </a:r>
          <a:endParaRPr lang="he-IL" dirty="0"/>
        </a:p>
      </dgm:t>
    </dgm:pt>
    <dgm:pt modelId="{9B33A04A-A0CC-45AF-9336-EB612755CF3C}" type="parTrans" cxnId="{13ACB8C7-EBBB-45B2-9373-EDF3AFE529FC}">
      <dgm:prSet/>
      <dgm:spPr/>
      <dgm:t>
        <a:bodyPr/>
        <a:lstStyle/>
        <a:p>
          <a:pPr rtl="1"/>
          <a:endParaRPr lang="he-IL"/>
        </a:p>
      </dgm:t>
    </dgm:pt>
    <dgm:pt modelId="{18B0BC5A-415E-4A52-967D-DD9C2627202A}" type="sibTrans" cxnId="{13ACB8C7-EBBB-45B2-9373-EDF3AFE529FC}">
      <dgm:prSet/>
      <dgm:spPr/>
      <dgm:t>
        <a:bodyPr/>
        <a:lstStyle/>
        <a:p>
          <a:pPr rtl="1"/>
          <a:endParaRPr lang="he-IL"/>
        </a:p>
      </dgm:t>
    </dgm:pt>
    <dgm:pt modelId="{4A2A09C1-3713-4F1D-A4D5-3EBA27552804}">
      <dgm:prSet phldrT="[Text]"/>
      <dgm:spPr/>
      <dgm:t>
        <a:bodyPr/>
        <a:lstStyle/>
        <a:p>
          <a:pPr rtl="0"/>
          <a:r>
            <a:rPr lang="en-GB" dirty="0" smtClean="0"/>
            <a:t>Avodah</a:t>
          </a:r>
          <a:endParaRPr lang="he-IL" dirty="0"/>
        </a:p>
      </dgm:t>
    </dgm:pt>
    <dgm:pt modelId="{451CE6A8-A410-4B6C-9FB3-F45D65941ED4}" type="parTrans" cxnId="{C418A405-FBEB-4681-9B5B-69E161E34117}">
      <dgm:prSet/>
      <dgm:spPr/>
      <dgm:t>
        <a:bodyPr/>
        <a:lstStyle/>
        <a:p>
          <a:pPr rtl="1"/>
          <a:endParaRPr lang="he-IL"/>
        </a:p>
      </dgm:t>
    </dgm:pt>
    <dgm:pt modelId="{6C293EAC-6E7C-4B48-B606-12FF510B6849}" type="sibTrans" cxnId="{C418A405-FBEB-4681-9B5B-69E161E34117}">
      <dgm:prSet/>
      <dgm:spPr/>
      <dgm:t>
        <a:bodyPr/>
        <a:lstStyle/>
        <a:p>
          <a:pPr rtl="1"/>
          <a:endParaRPr lang="he-IL"/>
        </a:p>
      </dgm:t>
    </dgm:pt>
    <dgm:pt modelId="{386AA39F-B00B-4182-93BF-714766876964}" type="pres">
      <dgm:prSet presAssocID="{01BFCFB1-1A03-4A20-B4D7-A070812595F4}" presName="linearFlow" presStyleCnt="0">
        <dgm:presLayoutVars>
          <dgm:resizeHandles val="exact"/>
        </dgm:presLayoutVars>
      </dgm:prSet>
      <dgm:spPr/>
    </dgm:pt>
    <dgm:pt modelId="{C31963D7-ECD4-460C-B9FB-46680385FD8B}" type="pres">
      <dgm:prSet presAssocID="{BDB62FE4-4817-47F4-90CF-4E47B807AD7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6A68F6F-0EAB-4407-9EE5-421FE2CA8771}" type="pres">
      <dgm:prSet presAssocID="{18B0BC5A-415E-4A52-967D-DD9C2627202A}" presName="sibTrans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0FE01155-B556-44CD-BF51-95CDE80DF4F7}" type="pres">
      <dgm:prSet presAssocID="{18B0BC5A-415E-4A52-967D-DD9C2627202A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11FBF02B-9F0C-4484-8DAE-84329E05FB99}" type="pres">
      <dgm:prSet presAssocID="{4A2A09C1-3713-4F1D-A4D5-3EBA2755280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EB0DDC78-7820-4925-AE7F-86A5D21C2A9F}" type="presOf" srcId="{18B0BC5A-415E-4A52-967D-DD9C2627202A}" destId="{0FE01155-B556-44CD-BF51-95CDE80DF4F7}" srcOrd="1" destOrd="0" presId="urn:microsoft.com/office/officeart/2005/8/layout/process2"/>
    <dgm:cxn modelId="{2F91C4E1-7175-410B-B4A5-751AC8C1BD37}" type="presOf" srcId="{BDB62FE4-4817-47F4-90CF-4E47B807AD77}" destId="{C31963D7-ECD4-460C-B9FB-46680385FD8B}" srcOrd="0" destOrd="0" presId="urn:microsoft.com/office/officeart/2005/8/layout/process2"/>
    <dgm:cxn modelId="{C418A405-FBEB-4681-9B5B-69E161E34117}" srcId="{01BFCFB1-1A03-4A20-B4D7-A070812595F4}" destId="{4A2A09C1-3713-4F1D-A4D5-3EBA27552804}" srcOrd="1" destOrd="0" parTransId="{451CE6A8-A410-4B6C-9FB3-F45D65941ED4}" sibTransId="{6C293EAC-6E7C-4B48-B606-12FF510B6849}"/>
    <dgm:cxn modelId="{13ACB8C7-EBBB-45B2-9373-EDF3AFE529FC}" srcId="{01BFCFB1-1A03-4A20-B4D7-A070812595F4}" destId="{BDB62FE4-4817-47F4-90CF-4E47B807AD77}" srcOrd="0" destOrd="0" parTransId="{9B33A04A-A0CC-45AF-9336-EB612755CF3C}" sibTransId="{18B0BC5A-415E-4A52-967D-DD9C2627202A}"/>
    <dgm:cxn modelId="{C5E5E325-C855-4F5E-BD64-6FD484A14852}" type="presOf" srcId="{01BFCFB1-1A03-4A20-B4D7-A070812595F4}" destId="{386AA39F-B00B-4182-93BF-714766876964}" srcOrd="0" destOrd="0" presId="urn:microsoft.com/office/officeart/2005/8/layout/process2"/>
    <dgm:cxn modelId="{8654E322-3FFB-4A0E-A75C-9EE9E7B692A9}" type="presOf" srcId="{18B0BC5A-415E-4A52-967D-DD9C2627202A}" destId="{06A68F6F-0EAB-4407-9EE5-421FE2CA8771}" srcOrd="0" destOrd="0" presId="urn:microsoft.com/office/officeart/2005/8/layout/process2"/>
    <dgm:cxn modelId="{D2BBA4B3-DE96-4791-BD1A-BB7734BCA6A7}" type="presOf" srcId="{4A2A09C1-3713-4F1D-A4D5-3EBA27552804}" destId="{11FBF02B-9F0C-4484-8DAE-84329E05FB99}" srcOrd="0" destOrd="0" presId="urn:microsoft.com/office/officeart/2005/8/layout/process2"/>
    <dgm:cxn modelId="{8C55095F-F51E-4583-B319-4D144C72B822}" type="presParOf" srcId="{386AA39F-B00B-4182-93BF-714766876964}" destId="{C31963D7-ECD4-460C-B9FB-46680385FD8B}" srcOrd="0" destOrd="0" presId="urn:microsoft.com/office/officeart/2005/8/layout/process2"/>
    <dgm:cxn modelId="{BD814F08-767A-4A5D-8A65-6A69A737BEB0}" type="presParOf" srcId="{386AA39F-B00B-4182-93BF-714766876964}" destId="{06A68F6F-0EAB-4407-9EE5-421FE2CA8771}" srcOrd="1" destOrd="0" presId="urn:microsoft.com/office/officeart/2005/8/layout/process2"/>
    <dgm:cxn modelId="{AC0D2C49-84E0-4FF2-A078-1320A3317106}" type="presParOf" srcId="{06A68F6F-0EAB-4407-9EE5-421FE2CA8771}" destId="{0FE01155-B556-44CD-BF51-95CDE80DF4F7}" srcOrd="0" destOrd="0" presId="urn:microsoft.com/office/officeart/2005/8/layout/process2"/>
    <dgm:cxn modelId="{12FF8081-009E-4AE1-B8CB-FC5A1A8D362B}" type="presParOf" srcId="{386AA39F-B00B-4182-93BF-714766876964}" destId="{11FBF02B-9F0C-4484-8DAE-84329E05FB99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BFCFB1-1A03-4A20-B4D7-A070812595F4}" type="doc">
      <dgm:prSet loTypeId="urn:microsoft.com/office/officeart/2005/8/layout/process2" loCatId="process" qsTypeId="urn:microsoft.com/office/officeart/2005/8/quickstyle/3d3" qsCatId="3D" csTypeId="urn:microsoft.com/office/officeart/2005/8/colors/colorful4" csCatId="colorful" phldr="1"/>
      <dgm:spPr/>
    </dgm:pt>
    <dgm:pt modelId="{BDB62FE4-4817-47F4-90CF-4E47B807AD77}">
      <dgm:prSet phldrT="[Text]"/>
      <dgm:spPr/>
      <dgm:t>
        <a:bodyPr/>
        <a:lstStyle/>
        <a:p>
          <a:pPr rtl="0"/>
          <a:r>
            <a:rPr lang="en-GB" dirty="0" smtClean="0"/>
            <a:t>Avodah</a:t>
          </a:r>
          <a:endParaRPr lang="he-IL" dirty="0"/>
        </a:p>
      </dgm:t>
    </dgm:pt>
    <dgm:pt modelId="{9B33A04A-A0CC-45AF-9336-EB612755CF3C}" type="parTrans" cxnId="{13ACB8C7-EBBB-45B2-9373-EDF3AFE529FC}">
      <dgm:prSet/>
      <dgm:spPr/>
      <dgm:t>
        <a:bodyPr/>
        <a:lstStyle/>
        <a:p>
          <a:pPr rtl="1"/>
          <a:endParaRPr lang="he-IL"/>
        </a:p>
      </dgm:t>
    </dgm:pt>
    <dgm:pt modelId="{18B0BC5A-415E-4A52-967D-DD9C2627202A}" type="sibTrans" cxnId="{13ACB8C7-EBBB-45B2-9373-EDF3AFE529FC}">
      <dgm:prSet/>
      <dgm:spPr/>
      <dgm:t>
        <a:bodyPr/>
        <a:lstStyle/>
        <a:p>
          <a:pPr rtl="1"/>
          <a:endParaRPr lang="he-IL"/>
        </a:p>
      </dgm:t>
    </dgm:pt>
    <dgm:pt modelId="{4A2A09C1-3713-4F1D-A4D5-3EBA27552804}">
      <dgm:prSet phldrT="[Text]"/>
      <dgm:spPr/>
      <dgm:t>
        <a:bodyPr/>
        <a:lstStyle/>
        <a:p>
          <a:pPr rtl="0"/>
          <a:r>
            <a:rPr lang="en-GB" dirty="0" smtClean="0"/>
            <a:t>Enter Kodesh Kedoshim</a:t>
          </a:r>
          <a:endParaRPr lang="he-IL" dirty="0"/>
        </a:p>
      </dgm:t>
    </dgm:pt>
    <dgm:pt modelId="{451CE6A8-A410-4B6C-9FB3-F45D65941ED4}" type="parTrans" cxnId="{C418A405-FBEB-4681-9B5B-69E161E34117}">
      <dgm:prSet/>
      <dgm:spPr/>
      <dgm:t>
        <a:bodyPr/>
        <a:lstStyle/>
        <a:p>
          <a:pPr rtl="1"/>
          <a:endParaRPr lang="he-IL"/>
        </a:p>
      </dgm:t>
    </dgm:pt>
    <dgm:pt modelId="{6C293EAC-6E7C-4B48-B606-12FF510B6849}" type="sibTrans" cxnId="{C418A405-FBEB-4681-9B5B-69E161E34117}">
      <dgm:prSet/>
      <dgm:spPr/>
      <dgm:t>
        <a:bodyPr/>
        <a:lstStyle/>
        <a:p>
          <a:pPr rtl="1"/>
          <a:endParaRPr lang="he-IL"/>
        </a:p>
      </dgm:t>
    </dgm:pt>
    <dgm:pt modelId="{386AA39F-B00B-4182-93BF-714766876964}" type="pres">
      <dgm:prSet presAssocID="{01BFCFB1-1A03-4A20-B4D7-A070812595F4}" presName="linearFlow" presStyleCnt="0">
        <dgm:presLayoutVars>
          <dgm:resizeHandles val="exact"/>
        </dgm:presLayoutVars>
      </dgm:prSet>
      <dgm:spPr/>
    </dgm:pt>
    <dgm:pt modelId="{C31963D7-ECD4-460C-B9FB-46680385FD8B}" type="pres">
      <dgm:prSet presAssocID="{BDB62FE4-4817-47F4-90CF-4E47B807AD7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6A68F6F-0EAB-4407-9EE5-421FE2CA8771}" type="pres">
      <dgm:prSet presAssocID="{18B0BC5A-415E-4A52-967D-DD9C2627202A}" presName="sibTrans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0FE01155-B556-44CD-BF51-95CDE80DF4F7}" type="pres">
      <dgm:prSet presAssocID="{18B0BC5A-415E-4A52-967D-DD9C2627202A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11FBF02B-9F0C-4484-8DAE-84329E05FB99}" type="pres">
      <dgm:prSet presAssocID="{4A2A09C1-3713-4F1D-A4D5-3EBA2755280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9541761-7BDA-4AC3-9EFD-1D2C452A411E}" type="presOf" srcId="{01BFCFB1-1A03-4A20-B4D7-A070812595F4}" destId="{386AA39F-B00B-4182-93BF-714766876964}" srcOrd="0" destOrd="0" presId="urn:microsoft.com/office/officeart/2005/8/layout/process2"/>
    <dgm:cxn modelId="{865A3793-D79D-4831-9D84-403178036C7B}" type="presOf" srcId="{18B0BC5A-415E-4A52-967D-DD9C2627202A}" destId="{0FE01155-B556-44CD-BF51-95CDE80DF4F7}" srcOrd="1" destOrd="0" presId="urn:microsoft.com/office/officeart/2005/8/layout/process2"/>
    <dgm:cxn modelId="{C418A405-FBEB-4681-9B5B-69E161E34117}" srcId="{01BFCFB1-1A03-4A20-B4D7-A070812595F4}" destId="{4A2A09C1-3713-4F1D-A4D5-3EBA27552804}" srcOrd="1" destOrd="0" parTransId="{451CE6A8-A410-4B6C-9FB3-F45D65941ED4}" sibTransId="{6C293EAC-6E7C-4B48-B606-12FF510B6849}"/>
    <dgm:cxn modelId="{9AC9D82E-5EAC-4655-90B1-5D09F3E6CB03}" type="presOf" srcId="{4A2A09C1-3713-4F1D-A4D5-3EBA27552804}" destId="{11FBF02B-9F0C-4484-8DAE-84329E05FB99}" srcOrd="0" destOrd="0" presId="urn:microsoft.com/office/officeart/2005/8/layout/process2"/>
    <dgm:cxn modelId="{E96341F3-CEEC-4359-80F6-A37AAF6F2EFE}" type="presOf" srcId="{BDB62FE4-4817-47F4-90CF-4E47B807AD77}" destId="{C31963D7-ECD4-460C-B9FB-46680385FD8B}" srcOrd="0" destOrd="0" presId="urn:microsoft.com/office/officeart/2005/8/layout/process2"/>
    <dgm:cxn modelId="{13ACB8C7-EBBB-45B2-9373-EDF3AFE529FC}" srcId="{01BFCFB1-1A03-4A20-B4D7-A070812595F4}" destId="{BDB62FE4-4817-47F4-90CF-4E47B807AD77}" srcOrd="0" destOrd="0" parTransId="{9B33A04A-A0CC-45AF-9336-EB612755CF3C}" sibTransId="{18B0BC5A-415E-4A52-967D-DD9C2627202A}"/>
    <dgm:cxn modelId="{54E390D6-4EB5-4DC3-86CB-0B7C19E37915}" type="presOf" srcId="{18B0BC5A-415E-4A52-967D-DD9C2627202A}" destId="{06A68F6F-0EAB-4407-9EE5-421FE2CA8771}" srcOrd="0" destOrd="0" presId="urn:microsoft.com/office/officeart/2005/8/layout/process2"/>
    <dgm:cxn modelId="{F40F65E5-F4A2-4ED3-B0E9-E353F177D3E8}" type="presParOf" srcId="{386AA39F-B00B-4182-93BF-714766876964}" destId="{C31963D7-ECD4-460C-B9FB-46680385FD8B}" srcOrd="0" destOrd="0" presId="urn:microsoft.com/office/officeart/2005/8/layout/process2"/>
    <dgm:cxn modelId="{62BAC428-6AFB-4985-B367-24605EE08B50}" type="presParOf" srcId="{386AA39F-B00B-4182-93BF-714766876964}" destId="{06A68F6F-0EAB-4407-9EE5-421FE2CA8771}" srcOrd="1" destOrd="0" presId="urn:microsoft.com/office/officeart/2005/8/layout/process2"/>
    <dgm:cxn modelId="{23A7F724-47BF-458D-84A1-D510DACCDBC9}" type="presParOf" srcId="{06A68F6F-0EAB-4407-9EE5-421FE2CA8771}" destId="{0FE01155-B556-44CD-BF51-95CDE80DF4F7}" srcOrd="0" destOrd="0" presId="urn:microsoft.com/office/officeart/2005/8/layout/process2"/>
    <dgm:cxn modelId="{0031C3E8-21DB-4B50-A83F-CB7613F11EFD}" type="presParOf" srcId="{386AA39F-B00B-4182-93BF-714766876964}" destId="{11FBF02B-9F0C-4484-8DAE-84329E05FB99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BFCFB1-1A03-4A20-B4D7-A070812595F4}" type="doc">
      <dgm:prSet loTypeId="urn:microsoft.com/office/officeart/2005/8/layout/process2" loCatId="process" qsTypeId="urn:microsoft.com/office/officeart/2005/8/quickstyle/3d3" qsCatId="3D" csTypeId="urn:microsoft.com/office/officeart/2005/8/colors/colorful4" csCatId="colorful" phldr="1"/>
      <dgm:spPr/>
    </dgm:pt>
    <dgm:pt modelId="{4A2A09C1-3713-4F1D-A4D5-3EBA27552804}">
      <dgm:prSet phldrT="[Text]"/>
      <dgm:spPr/>
      <dgm:t>
        <a:bodyPr/>
        <a:lstStyle/>
        <a:p>
          <a:pPr rtl="0"/>
          <a:r>
            <a:rPr lang="en-GB" dirty="0" smtClean="0"/>
            <a:t>Enter Kodesh Kedoshim</a:t>
          </a:r>
          <a:endParaRPr lang="he-IL" dirty="0"/>
        </a:p>
      </dgm:t>
    </dgm:pt>
    <dgm:pt modelId="{451CE6A8-A410-4B6C-9FB3-F45D65941ED4}" type="parTrans" cxnId="{C418A405-FBEB-4681-9B5B-69E161E34117}">
      <dgm:prSet/>
      <dgm:spPr/>
      <dgm:t>
        <a:bodyPr/>
        <a:lstStyle/>
        <a:p>
          <a:pPr rtl="1"/>
          <a:endParaRPr lang="he-IL"/>
        </a:p>
      </dgm:t>
    </dgm:pt>
    <dgm:pt modelId="{6C293EAC-6E7C-4B48-B606-12FF510B6849}" type="sibTrans" cxnId="{C418A405-FBEB-4681-9B5B-69E161E34117}">
      <dgm:prSet/>
      <dgm:spPr/>
      <dgm:t>
        <a:bodyPr/>
        <a:lstStyle/>
        <a:p>
          <a:pPr rtl="1"/>
          <a:endParaRPr lang="he-IL"/>
        </a:p>
      </dgm:t>
    </dgm:pt>
    <dgm:pt modelId="{386AA39F-B00B-4182-93BF-714766876964}" type="pres">
      <dgm:prSet presAssocID="{01BFCFB1-1A03-4A20-B4D7-A070812595F4}" presName="linearFlow" presStyleCnt="0">
        <dgm:presLayoutVars>
          <dgm:resizeHandles val="exact"/>
        </dgm:presLayoutVars>
      </dgm:prSet>
      <dgm:spPr/>
    </dgm:pt>
    <dgm:pt modelId="{11FBF02B-9F0C-4484-8DAE-84329E05FB99}" type="pres">
      <dgm:prSet presAssocID="{4A2A09C1-3713-4F1D-A4D5-3EBA27552804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C418A405-FBEB-4681-9B5B-69E161E34117}" srcId="{01BFCFB1-1A03-4A20-B4D7-A070812595F4}" destId="{4A2A09C1-3713-4F1D-A4D5-3EBA27552804}" srcOrd="0" destOrd="0" parTransId="{451CE6A8-A410-4B6C-9FB3-F45D65941ED4}" sibTransId="{6C293EAC-6E7C-4B48-B606-12FF510B6849}"/>
    <dgm:cxn modelId="{75FDD031-2982-4810-BD83-4F71192B4AC0}" type="presOf" srcId="{4A2A09C1-3713-4F1D-A4D5-3EBA27552804}" destId="{11FBF02B-9F0C-4484-8DAE-84329E05FB99}" srcOrd="0" destOrd="0" presId="urn:microsoft.com/office/officeart/2005/8/layout/process2"/>
    <dgm:cxn modelId="{9FF77C28-CD80-4EC7-A22D-F96F2C73DBE7}" type="presOf" srcId="{01BFCFB1-1A03-4A20-B4D7-A070812595F4}" destId="{386AA39F-B00B-4182-93BF-714766876964}" srcOrd="0" destOrd="0" presId="urn:microsoft.com/office/officeart/2005/8/layout/process2"/>
    <dgm:cxn modelId="{16877FBD-09C8-4CED-935C-AFB67F3F60AB}" type="presParOf" srcId="{386AA39F-B00B-4182-93BF-714766876964}" destId="{11FBF02B-9F0C-4484-8DAE-84329E05FB99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87797F-8167-4116-922F-B57AEB3FD06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41B4B7B-F26D-4DAD-AC10-866584C4803B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en-GB" dirty="0" smtClean="0"/>
            <a:t>The people sin</a:t>
          </a:r>
          <a:endParaRPr lang="he-IL" dirty="0"/>
        </a:p>
      </dgm:t>
    </dgm:pt>
    <dgm:pt modelId="{E1452CA4-FEF2-4255-B26A-088E633BB705}" type="parTrans" cxnId="{79DDB4D7-41B5-413B-BB9A-9F661F9CEB57}">
      <dgm:prSet/>
      <dgm:spPr/>
      <dgm:t>
        <a:bodyPr/>
        <a:lstStyle/>
        <a:p>
          <a:pPr rtl="1"/>
          <a:endParaRPr lang="he-IL"/>
        </a:p>
      </dgm:t>
    </dgm:pt>
    <dgm:pt modelId="{3E75A4F3-23CA-4FEE-BB10-F7F03429328F}" type="sibTrans" cxnId="{79DDB4D7-41B5-413B-BB9A-9F661F9CEB57}">
      <dgm:prSet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he-IL"/>
        </a:p>
      </dgm:t>
    </dgm:pt>
    <dgm:pt modelId="{C0A33AB9-FEB1-41F0-9A9A-7B10EE3272BF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en-GB" dirty="0" smtClean="0"/>
            <a:t>They should be destroyed</a:t>
          </a:r>
          <a:endParaRPr lang="he-IL" dirty="0"/>
        </a:p>
      </dgm:t>
    </dgm:pt>
    <dgm:pt modelId="{30705310-043A-4959-BC38-131058EBD358}" type="parTrans" cxnId="{2E41A03A-38C6-490B-8F0E-B281A2128C01}">
      <dgm:prSet/>
      <dgm:spPr/>
      <dgm:t>
        <a:bodyPr/>
        <a:lstStyle/>
        <a:p>
          <a:pPr rtl="1"/>
          <a:endParaRPr lang="he-IL"/>
        </a:p>
      </dgm:t>
    </dgm:pt>
    <dgm:pt modelId="{2BEFD4C1-9A17-4032-B3C2-A809B93392EA}" type="sibTrans" cxnId="{2E41A03A-38C6-490B-8F0E-B281A2128C01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he-IL"/>
        </a:p>
      </dgm:t>
    </dgm:pt>
    <dgm:pt modelId="{C1E83EE6-2469-4B30-BAC7-82BB0F3340E4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en-GB" dirty="0" smtClean="0"/>
            <a:t>Hashem will keep Brit Avot through Moshe</a:t>
          </a:r>
          <a:endParaRPr lang="he-IL" dirty="0"/>
        </a:p>
      </dgm:t>
    </dgm:pt>
    <dgm:pt modelId="{5980B2DA-97E3-408A-B918-71EA5AD2EA36}" type="parTrans" cxnId="{4241E6CE-C74E-46A6-9B25-F3AE08C3E8D7}">
      <dgm:prSet/>
      <dgm:spPr/>
      <dgm:t>
        <a:bodyPr/>
        <a:lstStyle/>
        <a:p>
          <a:pPr rtl="1"/>
          <a:endParaRPr lang="he-IL"/>
        </a:p>
      </dgm:t>
    </dgm:pt>
    <dgm:pt modelId="{335AD6AD-50D3-47C2-8675-7F2D2BC7677C}" type="sibTrans" cxnId="{4241E6CE-C74E-46A6-9B25-F3AE08C3E8D7}">
      <dgm:prSet/>
      <dgm:spPr/>
      <dgm:t>
        <a:bodyPr/>
        <a:lstStyle/>
        <a:p>
          <a:pPr rtl="1"/>
          <a:endParaRPr lang="he-IL"/>
        </a:p>
      </dgm:t>
    </dgm:pt>
    <dgm:pt modelId="{6FABB811-EFEC-4ACC-AE38-F1F3E5723CB6}" type="pres">
      <dgm:prSet presAssocID="{1487797F-8167-4116-922F-B57AEB3FD06D}" presName="Name0" presStyleCnt="0">
        <dgm:presLayoutVars>
          <dgm:dir/>
          <dgm:resizeHandles val="exact"/>
        </dgm:presLayoutVars>
      </dgm:prSet>
      <dgm:spPr/>
    </dgm:pt>
    <dgm:pt modelId="{9EF4A43C-81DF-4E94-8ADC-19631A47FDCE}" type="pres">
      <dgm:prSet presAssocID="{541B4B7B-F26D-4DAD-AC10-866584C4803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FAF7C3A-D3E8-4830-AA03-AA7A54790A18}" type="pres">
      <dgm:prSet presAssocID="{3E75A4F3-23CA-4FEE-BB10-F7F03429328F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DD942C8F-AC93-4D48-8C6F-206C21DE53DE}" type="pres">
      <dgm:prSet presAssocID="{3E75A4F3-23CA-4FEE-BB10-F7F03429328F}" presName="connectorText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4355DE9C-711D-4248-913B-2F25EF2C62C9}" type="pres">
      <dgm:prSet presAssocID="{C0A33AB9-FEB1-41F0-9A9A-7B10EE3272B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EFD669F-DBD2-4FEC-961B-4EA3D7DF84A7}" type="pres">
      <dgm:prSet presAssocID="{2BEFD4C1-9A17-4032-B3C2-A809B93392EA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88716168-91DD-476E-9C80-4DD422A7F312}" type="pres">
      <dgm:prSet presAssocID="{2BEFD4C1-9A17-4032-B3C2-A809B93392EA}" presName="connectorTex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3CDC5027-CC1B-4B4C-9312-FB7DC316F273}" type="pres">
      <dgm:prSet presAssocID="{C1E83EE6-2469-4B30-BAC7-82BB0F3340E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2CCCD4F-C28E-4A65-BE68-D3F1CCCC0378}" type="presOf" srcId="{1487797F-8167-4116-922F-B57AEB3FD06D}" destId="{6FABB811-EFEC-4ACC-AE38-F1F3E5723CB6}" srcOrd="0" destOrd="0" presId="urn:microsoft.com/office/officeart/2005/8/layout/process1"/>
    <dgm:cxn modelId="{45926C90-44D2-41C1-AA0B-88D325841667}" type="presOf" srcId="{C1E83EE6-2469-4B30-BAC7-82BB0F3340E4}" destId="{3CDC5027-CC1B-4B4C-9312-FB7DC316F273}" srcOrd="0" destOrd="0" presId="urn:microsoft.com/office/officeart/2005/8/layout/process1"/>
    <dgm:cxn modelId="{CC668AAC-5081-4963-A541-99458AA5577B}" type="presOf" srcId="{C0A33AB9-FEB1-41F0-9A9A-7B10EE3272BF}" destId="{4355DE9C-711D-4248-913B-2F25EF2C62C9}" srcOrd="0" destOrd="0" presId="urn:microsoft.com/office/officeart/2005/8/layout/process1"/>
    <dgm:cxn modelId="{BE1C4B92-4412-43C7-8F73-4B9C123670B9}" type="presOf" srcId="{3E75A4F3-23CA-4FEE-BB10-F7F03429328F}" destId="{DD942C8F-AC93-4D48-8C6F-206C21DE53DE}" srcOrd="1" destOrd="0" presId="urn:microsoft.com/office/officeart/2005/8/layout/process1"/>
    <dgm:cxn modelId="{45E042E5-540A-431B-B5A0-384EAB6F1A1D}" type="presOf" srcId="{541B4B7B-F26D-4DAD-AC10-866584C4803B}" destId="{9EF4A43C-81DF-4E94-8ADC-19631A47FDCE}" srcOrd="0" destOrd="0" presId="urn:microsoft.com/office/officeart/2005/8/layout/process1"/>
    <dgm:cxn modelId="{46361F23-9FB7-460E-BCFA-68E16D8BE446}" type="presOf" srcId="{2BEFD4C1-9A17-4032-B3C2-A809B93392EA}" destId="{4EFD669F-DBD2-4FEC-961B-4EA3D7DF84A7}" srcOrd="0" destOrd="0" presId="urn:microsoft.com/office/officeart/2005/8/layout/process1"/>
    <dgm:cxn modelId="{2E41A03A-38C6-490B-8F0E-B281A2128C01}" srcId="{1487797F-8167-4116-922F-B57AEB3FD06D}" destId="{C0A33AB9-FEB1-41F0-9A9A-7B10EE3272BF}" srcOrd="1" destOrd="0" parTransId="{30705310-043A-4959-BC38-131058EBD358}" sibTransId="{2BEFD4C1-9A17-4032-B3C2-A809B93392EA}"/>
    <dgm:cxn modelId="{79DDB4D7-41B5-413B-BB9A-9F661F9CEB57}" srcId="{1487797F-8167-4116-922F-B57AEB3FD06D}" destId="{541B4B7B-F26D-4DAD-AC10-866584C4803B}" srcOrd="0" destOrd="0" parTransId="{E1452CA4-FEF2-4255-B26A-088E633BB705}" sibTransId="{3E75A4F3-23CA-4FEE-BB10-F7F03429328F}"/>
    <dgm:cxn modelId="{6FEC35D7-F53F-40EB-AF80-920D4C09C222}" type="presOf" srcId="{3E75A4F3-23CA-4FEE-BB10-F7F03429328F}" destId="{7FAF7C3A-D3E8-4830-AA03-AA7A54790A18}" srcOrd="0" destOrd="0" presId="urn:microsoft.com/office/officeart/2005/8/layout/process1"/>
    <dgm:cxn modelId="{4241E6CE-C74E-46A6-9B25-F3AE08C3E8D7}" srcId="{1487797F-8167-4116-922F-B57AEB3FD06D}" destId="{C1E83EE6-2469-4B30-BAC7-82BB0F3340E4}" srcOrd="2" destOrd="0" parTransId="{5980B2DA-97E3-408A-B918-71EA5AD2EA36}" sibTransId="{335AD6AD-50D3-47C2-8675-7F2D2BC7677C}"/>
    <dgm:cxn modelId="{8744F383-5CC7-4466-A5B3-3A0F84461095}" type="presOf" srcId="{2BEFD4C1-9A17-4032-B3C2-A809B93392EA}" destId="{88716168-91DD-476E-9C80-4DD422A7F312}" srcOrd="1" destOrd="0" presId="urn:microsoft.com/office/officeart/2005/8/layout/process1"/>
    <dgm:cxn modelId="{48362C69-208C-4C9C-BCDE-4FA98A065919}" type="presParOf" srcId="{6FABB811-EFEC-4ACC-AE38-F1F3E5723CB6}" destId="{9EF4A43C-81DF-4E94-8ADC-19631A47FDCE}" srcOrd="0" destOrd="0" presId="urn:microsoft.com/office/officeart/2005/8/layout/process1"/>
    <dgm:cxn modelId="{F39C68F2-A2A6-4A54-99F2-AD946312C767}" type="presParOf" srcId="{6FABB811-EFEC-4ACC-AE38-F1F3E5723CB6}" destId="{7FAF7C3A-D3E8-4830-AA03-AA7A54790A18}" srcOrd="1" destOrd="0" presId="urn:microsoft.com/office/officeart/2005/8/layout/process1"/>
    <dgm:cxn modelId="{0A6D78B1-0173-483A-AC6D-D0D70C4933CF}" type="presParOf" srcId="{7FAF7C3A-D3E8-4830-AA03-AA7A54790A18}" destId="{DD942C8F-AC93-4D48-8C6F-206C21DE53DE}" srcOrd="0" destOrd="0" presId="urn:microsoft.com/office/officeart/2005/8/layout/process1"/>
    <dgm:cxn modelId="{6AE97DF0-C933-4768-B676-150FC0B3C429}" type="presParOf" srcId="{6FABB811-EFEC-4ACC-AE38-F1F3E5723CB6}" destId="{4355DE9C-711D-4248-913B-2F25EF2C62C9}" srcOrd="2" destOrd="0" presId="urn:microsoft.com/office/officeart/2005/8/layout/process1"/>
    <dgm:cxn modelId="{C08C3B14-EAFD-443D-A5D1-4957AFFD9F6E}" type="presParOf" srcId="{6FABB811-EFEC-4ACC-AE38-F1F3E5723CB6}" destId="{4EFD669F-DBD2-4FEC-961B-4EA3D7DF84A7}" srcOrd="3" destOrd="0" presId="urn:microsoft.com/office/officeart/2005/8/layout/process1"/>
    <dgm:cxn modelId="{9AD4351B-4A31-40C5-B188-1F7B9D4B9602}" type="presParOf" srcId="{4EFD669F-DBD2-4FEC-961B-4EA3D7DF84A7}" destId="{88716168-91DD-476E-9C80-4DD422A7F312}" srcOrd="0" destOrd="0" presId="urn:microsoft.com/office/officeart/2005/8/layout/process1"/>
    <dgm:cxn modelId="{B1037A77-D412-42C5-AAF8-155BBA5AD8CF}" type="presParOf" srcId="{6FABB811-EFEC-4ACC-AE38-F1F3E5723CB6}" destId="{3CDC5027-CC1B-4B4C-9312-FB7DC316F27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21053C-AB02-416C-AFCA-AE0D0499B22E}" type="doc">
      <dgm:prSet loTypeId="urn:microsoft.com/office/officeart/2005/8/layout/vProcess5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6B4A669-2DFF-4C8B-940D-95909A7B2771}">
      <dgm:prSet phldrT="[Text]"/>
      <dgm:spPr/>
      <dgm:t>
        <a:bodyPr/>
        <a:lstStyle/>
        <a:p>
          <a:pPr rtl="1"/>
          <a:r>
            <a:rPr lang="en-GB" dirty="0" smtClean="0"/>
            <a:t>If relationship means a lot</a:t>
          </a:r>
          <a:endParaRPr lang="he-IL" dirty="0"/>
        </a:p>
      </dgm:t>
    </dgm:pt>
    <dgm:pt modelId="{8C441725-0D7D-4910-837B-4E5031F1F251}" type="parTrans" cxnId="{1E7D2342-3541-4BEF-840C-117EB19DA30D}">
      <dgm:prSet/>
      <dgm:spPr/>
      <dgm:t>
        <a:bodyPr/>
        <a:lstStyle/>
        <a:p>
          <a:pPr rtl="1"/>
          <a:endParaRPr lang="he-IL"/>
        </a:p>
      </dgm:t>
    </dgm:pt>
    <dgm:pt modelId="{9A2AA8ED-5C91-4120-8768-D7A30DC0AD4D}" type="sibTrans" cxnId="{1E7D2342-3541-4BEF-840C-117EB19DA30D}">
      <dgm:prSet/>
      <dgm:spPr/>
      <dgm:t>
        <a:bodyPr/>
        <a:lstStyle/>
        <a:p>
          <a:pPr rtl="1"/>
          <a:endParaRPr lang="he-IL"/>
        </a:p>
      </dgm:t>
    </dgm:pt>
    <dgm:pt modelId="{6718124B-00FB-4B92-9F48-69690466A55B}">
      <dgm:prSet phldrT="[Text]"/>
      <dgm:spPr/>
      <dgm:t>
        <a:bodyPr/>
        <a:lstStyle/>
        <a:p>
          <a:pPr rtl="1"/>
          <a:r>
            <a:rPr lang="en-GB" dirty="0" smtClean="0"/>
            <a:t>When do I choose?</a:t>
          </a:r>
          <a:endParaRPr lang="he-IL" dirty="0"/>
        </a:p>
      </dgm:t>
    </dgm:pt>
    <dgm:pt modelId="{1650C098-B87C-4449-BEDE-DF294036218C}" type="parTrans" cxnId="{1ABE6859-D735-4DED-BF6E-72F1F1B914C6}">
      <dgm:prSet/>
      <dgm:spPr/>
      <dgm:t>
        <a:bodyPr/>
        <a:lstStyle/>
        <a:p>
          <a:pPr rtl="1"/>
          <a:endParaRPr lang="he-IL"/>
        </a:p>
      </dgm:t>
    </dgm:pt>
    <dgm:pt modelId="{D580BDD3-98DA-4E15-AA9A-2854CDAB89A6}" type="sibTrans" cxnId="{1ABE6859-D735-4DED-BF6E-72F1F1B914C6}">
      <dgm:prSet/>
      <dgm:spPr/>
      <dgm:t>
        <a:bodyPr/>
        <a:lstStyle/>
        <a:p>
          <a:pPr rtl="1"/>
          <a:endParaRPr lang="he-IL"/>
        </a:p>
      </dgm:t>
    </dgm:pt>
    <dgm:pt modelId="{DC63DAC9-A449-4E00-AE7E-1191A03B7B6E}">
      <dgm:prSet phldrT="[Text]"/>
      <dgm:spPr/>
      <dgm:t>
        <a:bodyPr/>
        <a:lstStyle/>
        <a:p>
          <a:pPr rtl="1"/>
          <a:r>
            <a:rPr lang="en-GB" dirty="0" smtClean="0"/>
            <a:t>The anniversary of receiving second luchot</a:t>
          </a:r>
          <a:endParaRPr lang="he-IL" dirty="0"/>
        </a:p>
      </dgm:t>
    </dgm:pt>
    <dgm:pt modelId="{97A62962-8B4C-4238-8504-77B2774BC67A}" type="parTrans" cxnId="{D34042D4-CA43-4BEC-B6C7-6F35AB4F2EDD}">
      <dgm:prSet/>
      <dgm:spPr/>
      <dgm:t>
        <a:bodyPr/>
        <a:lstStyle/>
        <a:p>
          <a:pPr rtl="1"/>
          <a:endParaRPr lang="he-IL"/>
        </a:p>
      </dgm:t>
    </dgm:pt>
    <dgm:pt modelId="{59C13968-6F13-4A79-92E0-63CA09C0772B}" type="sibTrans" cxnId="{D34042D4-CA43-4BEC-B6C7-6F35AB4F2EDD}">
      <dgm:prSet/>
      <dgm:spPr/>
      <dgm:t>
        <a:bodyPr/>
        <a:lstStyle/>
        <a:p>
          <a:pPr rtl="1"/>
          <a:endParaRPr lang="he-IL"/>
        </a:p>
      </dgm:t>
    </dgm:pt>
    <dgm:pt modelId="{876027E0-A2D1-4270-A01F-AA4B07B010E1}">
      <dgm:prSet/>
      <dgm:spPr/>
      <dgm:t>
        <a:bodyPr/>
        <a:lstStyle/>
        <a:p>
          <a:pPr rtl="1"/>
          <a:r>
            <a:rPr lang="en-GB" dirty="0" smtClean="0"/>
            <a:t>Want to make a big deal</a:t>
          </a:r>
          <a:endParaRPr lang="he-IL" dirty="0"/>
        </a:p>
      </dgm:t>
    </dgm:pt>
    <dgm:pt modelId="{4059A86D-E91E-464B-815D-0AA8DEE80043}" type="parTrans" cxnId="{4D7D1670-1EFB-459C-ADE6-63BC97DFBCDB}">
      <dgm:prSet/>
      <dgm:spPr/>
      <dgm:t>
        <a:bodyPr/>
        <a:lstStyle/>
        <a:p>
          <a:pPr rtl="1"/>
          <a:endParaRPr lang="he-IL"/>
        </a:p>
      </dgm:t>
    </dgm:pt>
    <dgm:pt modelId="{76FEAA73-0AA1-4480-8AF9-3ABB56BAC2DF}" type="sibTrans" cxnId="{4D7D1670-1EFB-459C-ADE6-63BC97DFBCDB}">
      <dgm:prSet/>
      <dgm:spPr/>
      <dgm:t>
        <a:bodyPr/>
        <a:lstStyle/>
        <a:p>
          <a:pPr rtl="1"/>
          <a:endParaRPr lang="he-IL"/>
        </a:p>
      </dgm:t>
    </dgm:pt>
    <dgm:pt modelId="{2B3B5202-BBA9-4B5B-A6C5-BA29ED133F2C}">
      <dgm:prSet/>
      <dgm:spPr/>
      <dgm:t>
        <a:bodyPr/>
        <a:lstStyle/>
        <a:p>
          <a:pPr rtl="1"/>
          <a:r>
            <a:rPr lang="en-GB" dirty="0" smtClean="0"/>
            <a:t>Yom Kippur</a:t>
          </a:r>
          <a:endParaRPr lang="he-IL" dirty="0"/>
        </a:p>
      </dgm:t>
    </dgm:pt>
    <dgm:pt modelId="{E0132103-F4DA-4E7F-9DA7-94CBCFFC3043}" type="parTrans" cxnId="{D8E44E98-546B-4059-85A6-F77A5D6DD704}">
      <dgm:prSet/>
      <dgm:spPr/>
      <dgm:t>
        <a:bodyPr/>
        <a:lstStyle/>
        <a:p>
          <a:pPr rtl="1"/>
          <a:endParaRPr lang="he-IL"/>
        </a:p>
      </dgm:t>
    </dgm:pt>
    <dgm:pt modelId="{A85B51EB-0B3F-42F2-BDD9-6E88B5BC124D}" type="sibTrans" cxnId="{D8E44E98-546B-4059-85A6-F77A5D6DD704}">
      <dgm:prSet/>
      <dgm:spPr/>
      <dgm:t>
        <a:bodyPr/>
        <a:lstStyle/>
        <a:p>
          <a:pPr rtl="1"/>
          <a:endParaRPr lang="he-IL"/>
        </a:p>
      </dgm:t>
    </dgm:pt>
    <dgm:pt modelId="{1CB5F22E-6AA7-482E-9B81-516F2F3A2F44}" type="pres">
      <dgm:prSet presAssocID="{3721053C-AB02-416C-AFCA-AE0D0499B22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399B2FD4-780A-4AD5-81D8-D5E540FD182A}" type="pres">
      <dgm:prSet presAssocID="{3721053C-AB02-416C-AFCA-AE0D0499B22E}" presName="dummyMaxCanvas" presStyleCnt="0">
        <dgm:presLayoutVars/>
      </dgm:prSet>
      <dgm:spPr/>
    </dgm:pt>
    <dgm:pt modelId="{0196EC31-76BF-481D-8733-5B2BC0B5E459}" type="pres">
      <dgm:prSet presAssocID="{3721053C-AB02-416C-AFCA-AE0D0499B22E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47CD00F-940A-478E-859D-9D2FE99A19C1}" type="pres">
      <dgm:prSet presAssocID="{3721053C-AB02-416C-AFCA-AE0D0499B22E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1987DC-22AE-4D82-9AFB-F410CC5BE805}" type="pres">
      <dgm:prSet presAssocID="{3721053C-AB02-416C-AFCA-AE0D0499B22E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9A74529-C6FB-48BA-A573-5C8D6CF466C7}" type="pres">
      <dgm:prSet presAssocID="{3721053C-AB02-416C-AFCA-AE0D0499B22E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8E33603-08B0-40CC-8ED1-661885482B92}" type="pres">
      <dgm:prSet presAssocID="{3721053C-AB02-416C-AFCA-AE0D0499B22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1EFFD5A-6238-4837-A6A9-4C03B7C554A8}" type="pres">
      <dgm:prSet presAssocID="{3721053C-AB02-416C-AFCA-AE0D0499B22E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4346EF0-27BC-4042-BC88-2C47C4F51DAC}" type="pres">
      <dgm:prSet presAssocID="{3721053C-AB02-416C-AFCA-AE0D0499B22E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0E8F091-1267-4F82-8C0A-6AE4EACE034A}" type="pres">
      <dgm:prSet presAssocID="{3721053C-AB02-416C-AFCA-AE0D0499B22E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F3A249F-8076-476A-AF78-103AF536BE42}" type="pres">
      <dgm:prSet presAssocID="{3721053C-AB02-416C-AFCA-AE0D0499B22E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D68FE8B-030E-4731-A6A7-4199C6540962}" type="pres">
      <dgm:prSet presAssocID="{3721053C-AB02-416C-AFCA-AE0D0499B22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7F35424-1E7A-4E28-8AB8-CB33FCB5FFDF}" type="pres">
      <dgm:prSet presAssocID="{3721053C-AB02-416C-AFCA-AE0D0499B22E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E069DEC-E4E8-4F26-BED6-72ABAE0091F5}" type="pres">
      <dgm:prSet presAssocID="{3721053C-AB02-416C-AFCA-AE0D0499B22E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76460C7-481C-48D6-98B8-15282CB67686}" type="pres">
      <dgm:prSet presAssocID="{3721053C-AB02-416C-AFCA-AE0D0499B22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B314129-187B-460E-B59A-3D88C9D82E1A}" type="pres">
      <dgm:prSet presAssocID="{3721053C-AB02-416C-AFCA-AE0D0499B22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83829911-4247-4044-98D0-DD307B6B5A9F}" type="presOf" srcId="{76FEAA73-0AA1-4480-8AF9-3ABB56BAC2DF}" destId="{A4346EF0-27BC-4042-BC88-2C47C4F51DAC}" srcOrd="0" destOrd="0" presId="urn:microsoft.com/office/officeart/2005/8/layout/vProcess5"/>
    <dgm:cxn modelId="{57546DEB-8920-4D2F-AC21-B7CC33139B69}" type="presOf" srcId="{76B4A669-2DFF-4C8B-940D-95909A7B2771}" destId="{0196EC31-76BF-481D-8733-5B2BC0B5E459}" srcOrd="0" destOrd="0" presId="urn:microsoft.com/office/officeart/2005/8/layout/vProcess5"/>
    <dgm:cxn modelId="{688970FC-4D53-4587-A72E-142D2BEE2E3F}" type="presOf" srcId="{D580BDD3-98DA-4E15-AA9A-2854CDAB89A6}" destId="{90E8F091-1267-4F82-8C0A-6AE4EACE034A}" srcOrd="0" destOrd="0" presId="urn:microsoft.com/office/officeart/2005/8/layout/vProcess5"/>
    <dgm:cxn modelId="{1ABE6859-D735-4DED-BF6E-72F1F1B914C6}" srcId="{3721053C-AB02-416C-AFCA-AE0D0499B22E}" destId="{6718124B-00FB-4B92-9F48-69690466A55B}" srcOrd="2" destOrd="0" parTransId="{1650C098-B87C-4449-BEDE-DF294036218C}" sibTransId="{D580BDD3-98DA-4E15-AA9A-2854CDAB89A6}"/>
    <dgm:cxn modelId="{38EFC8C7-BE88-4DCE-844B-CAD79F6F4FFE}" type="presOf" srcId="{6718124B-00FB-4B92-9F48-69690466A55B}" destId="{0E069DEC-E4E8-4F26-BED6-72ABAE0091F5}" srcOrd="1" destOrd="0" presId="urn:microsoft.com/office/officeart/2005/8/layout/vProcess5"/>
    <dgm:cxn modelId="{26C557AA-4458-4700-B720-2366FC6C005E}" type="presOf" srcId="{2B3B5202-BBA9-4B5B-A6C5-BA29ED133F2C}" destId="{48E33603-08B0-40CC-8ED1-661885482B92}" srcOrd="0" destOrd="0" presId="urn:microsoft.com/office/officeart/2005/8/layout/vProcess5"/>
    <dgm:cxn modelId="{C7322840-1353-48BD-863A-D2353B42F570}" type="presOf" srcId="{59C13968-6F13-4A79-92E0-63CA09C0772B}" destId="{4F3A249F-8076-476A-AF78-103AF536BE42}" srcOrd="0" destOrd="0" presId="urn:microsoft.com/office/officeart/2005/8/layout/vProcess5"/>
    <dgm:cxn modelId="{568BD4BA-B7D0-4F55-8CFA-B75E63554E5A}" type="presOf" srcId="{76B4A669-2DFF-4C8B-940D-95909A7B2771}" destId="{2D68FE8B-030E-4731-A6A7-4199C6540962}" srcOrd="1" destOrd="0" presId="urn:microsoft.com/office/officeart/2005/8/layout/vProcess5"/>
    <dgm:cxn modelId="{A73E0076-42AC-4419-80D8-710631903FC5}" type="presOf" srcId="{DC63DAC9-A449-4E00-AE7E-1191A03B7B6E}" destId="{09A74529-C6FB-48BA-A573-5C8D6CF466C7}" srcOrd="0" destOrd="0" presId="urn:microsoft.com/office/officeart/2005/8/layout/vProcess5"/>
    <dgm:cxn modelId="{E317BFBF-D9AF-4870-9E4B-D5E90F3B5CD0}" type="presOf" srcId="{6718124B-00FB-4B92-9F48-69690466A55B}" destId="{5B1987DC-22AE-4D82-9AFB-F410CC5BE805}" srcOrd="0" destOrd="0" presId="urn:microsoft.com/office/officeart/2005/8/layout/vProcess5"/>
    <dgm:cxn modelId="{C4E6798C-CDAF-4CBF-8DBE-F0FABCDEA460}" type="presOf" srcId="{9A2AA8ED-5C91-4120-8768-D7A30DC0AD4D}" destId="{01EFFD5A-6238-4837-A6A9-4C03B7C554A8}" srcOrd="0" destOrd="0" presId="urn:microsoft.com/office/officeart/2005/8/layout/vProcess5"/>
    <dgm:cxn modelId="{D34042D4-CA43-4BEC-B6C7-6F35AB4F2EDD}" srcId="{3721053C-AB02-416C-AFCA-AE0D0499B22E}" destId="{DC63DAC9-A449-4E00-AE7E-1191A03B7B6E}" srcOrd="3" destOrd="0" parTransId="{97A62962-8B4C-4238-8504-77B2774BC67A}" sibTransId="{59C13968-6F13-4A79-92E0-63CA09C0772B}"/>
    <dgm:cxn modelId="{7273A4CA-4154-4E2C-A629-38FFE07D4046}" type="presOf" srcId="{DC63DAC9-A449-4E00-AE7E-1191A03B7B6E}" destId="{076460C7-481C-48D6-98B8-15282CB67686}" srcOrd="1" destOrd="0" presId="urn:microsoft.com/office/officeart/2005/8/layout/vProcess5"/>
    <dgm:cxn modelId="{0B93E9A7-476B-4BC8-B637-EF16FC0B4C41}" type="presOf" srcId="{876027E0-A2D1-4270-A01F-AA4B07B010E1}" destId="{07F35424-1E7A-4E28-8AB8-CB33FCB5FFDF}" srcOrd="1" destOrd="0" presId="urn:microsoft.com/office/officeart/2005/8/layout/vProcess5"/>
    <dgm:cxn modelId="{81FA8AD5-0CF6-4A65-9E86-B021A0965E16}" type="presOf" srcId="{3721053C-AB02-416C-AFCA-AE0D0499B22E}" destId="{1CB5F22E-6AA7-482E-9B81-516F2F3A2F44}" srcOrd="0" destOrd="0" presId="urn:microsoft.com/office/officeart/2005/8/layout/vProcess5"/>
    <dgm:cxn modelId="{F6D47815-AEE2-425D-A778-C74689E6E7BF}" type="presOf" srcId="{876027E0-A2D1-4270-A01F-AA4B07B010E1}" destId="{947CD00F-940A-478E-859D-9D2FE99A19C1}" srcOrd="0" destOrd="0" presId="urn:microsoft.com/office/officeart/2005/8/layout/vProcess5"/>
    <dgm:cxn modelId="{4D7D1670-1EFB-459C-ADE6-63BC97DFBCDB}" srcId="{3721053C-AB02-416C-AFCA-AE0D0499B22E}" destId="{876027E0-A2D1-4270-A01F-AA4B07B010E1}" srcOrd="1" destOrd="0" parTransId="{4059A86D-E91E-464B-815D-0AA8DEE80043}" sibTransId="{76FEAA73-0AA1-4480-8AF9-3ABB56BAC2DF}"/>
    <dgm:cxn modelId="{449E338B-C689-4AFB-962E-D9E7BF52CC45}" type="presOf" srcId="{2B3B5202-BBA9-4B5B-A6C5-BA29ED133F2C}" destId="{6B314129-187B-460E-B59A-3D88C9D82E1A}" srcOrd="1" destOrd="0" presId="urn:microsoft.com/office/officeart/2005/8/layout/vProcess5"/>
    <dgm:cxn modelId="{D8E44E98-546B-4059-85A6-F77A5D6DD704}" srcId="{3721053C-AB02-416C-AFCA-AE0D0499B22E}" destId="{2B3B5202-BBA9-4B5B-A6C5-BA29ED133F2C}" srcOrd="4" destOrd="0" parTransId="{E0132103-F4DA-4E7F-9DA7-94CBCFFC3043}" sibTransId="{A85B51EB-0B3F-42F2-BDD9-6E88B5BC124D}"/>
    <dgm:cxn modelId="{1E7D2342-3541-4BEF-840C-117EB19DA30D}" srcId="{3721053C-AB02-416C-AFCA-AE0D0499B22E}" destId="{76B4A669-2DFF-4C8B-940D-95909A7B2771}" srcOrd="0" destOrd="0" parTransId="{8C441725-0D7D-4910-837B-4E5031F1F251}" sibTransId="{9A2AA8ED-5C91-4120-8768-D7A30DC0AD4D}"/>
    <dgm:cxn modelId="{4A252BFA-FB4D-4D26-B48F-06EF7485718D}" type="presParOf" srcId="{1CB5F22E-6AA7-482E-9B81-516F2F3A2F44}" destId="{399B2FD4-780A-4AD5-81D8-D5E540FD182A}" srcOrd="0" destOrd="0" presId="urn:microsoft.com/office/officeart/2005/8/layout/vProcess5"/>
    <dgm:cxn modelId="{98E5B5FD-80EE-4769-9E1F-61C168FCFE86}" type="presParOf" srcId="{1CB5F22E-6AA7-482E-9B81-516F2F3A2F44}" destId="{0196EC31-76BF-481D-8733-5B2BC0B5E459}" srcOrd="1" destOrd="0" presId="urn:microsoft.com/office/officeart/2005/8/layout/vProcess5"/>
    <dgm:cxn modelId="{D3BDC900-CCFB-40DB-A8AF-E2668B4C20A6}" type="presParOf" srcId="{1CB5F22E-6AA7-482E-9B81-516F2F3A2F44}" destId="{947CD00F-940A-478E-859D-9D2FE99A19C1}" srcOrd="2" destOrd="0" presId="urn:microsoft.com/office/officeart/2005/8/layout/vProcess5"/>
    <dgm:cxn modelId="{7E26D1F2-FEC0-428F-87A2-9999DB538A3A}" type="presParOf" srcId="{1CB5F22E-6AA7-482E-9B81-516F2F3A2F44}" destId="{5B1987DC-22AE-4D82-9AFB-F410CC5BE805}" srcOrd="3" destOrd="0" presId="urn:microsoft.com/office/officeart/2005/8/layout/vProcess5"/>
    <dgm:cxn modelId="{F667EE44-C3A5-41DA-9B07-E8D3A03D3660}" type="presParOf" srcId="{1CB5F22E-6AA7-482E-9B81-516F2F3A2F44}" destId="{09A74529-C6FB-48BA-A573-5C8D6CF466C7}" srcOrd="4" destOrd="0" presId="urn:microsoft.com/office/officeart/2005/8/layout/vProcess5"/>
    <dgm:cxn modelId="{17E7D00A-9F74-451A-8FFE-CAEE86FD7300}" type="presParOf" srcId="{1CB5F22E-6AA7-482E-9B81-516F2F3A2F44}" destId="{48E33603-08B0-40CC-8ED1-661885482B92}" srcOrd="5" destOrd="0" presId="urn:microsoft.com/office/officeart/2005/8/layout/vProcess5"/>
    <dgm:cxn modelId="{8A80AC0F-04A8-4194-9E9F-63E6A01CBA49}" type="presParOf" srcId="{1CB5F22E-6AA7-482E-9B81-516F2F3A2F44}" destId="{01EFFD5A-6238-4837-A6A9-4C03B7C554A8}" srcOrd="6" destOrd="0" presId="urn:microsoft.com/office/officeart/2005/8/layout/vProcess5"/>
    <dgm:cxn modelId="{CC1FCCDE-2FD1-4766-8207-EC6F0A425A0B}" type="presParOf" srcId="{1CB5F22E-6AA7-482E-9B81-516F2F3A2F44}" destId="{A4346EF0-27BC-4042-BC88-2C47C4F51DAC}" srcOrd="7" destOrd="0" presId="urn:microsoft.com/office/officeart/2005/8/layout/vProcess5"/>
    <dgm:cxn modelId="{BBA8406F-F42F-48B8-9ED3-E83B504B33D1}" type="presParOf" srcId="{1CB5F22E-6AA7-482E-9B81-516F2F3A2F44}" destId="{90E8F091-1267-4F82-8C0A-6AE4EACE034A}" srcOrd="8" destOrd="0" presId="urn:microsoft.com/office/officeart/2005/8/layout/vProcess5"/>
    <dgm:cxn modelId="{471086A2-5B21-4EED-835E-A87E9C66DAE9}" type="presParOf" srcId="{1CB5F22E-6AA7-482E-9B81-516F2F3A2F44}" destId="{4F3A249F-8076-476A-AF78-103AF536BE42}" srcOrd="9" destOrd="0" presId="urn:microsoft.com/office/officeart/2005/8/layout/vProcess5"/>
    <dgm:cxn modelId="{533A48E0-3409-4E7D-90EF-735D356CBB72}" type="presParOf" srcId="{1CB5F22E-6AA7-482E-9B81-516F2F3A2F44}" destId="{2D68FE8B-030E-4731-A6A7-4199C6540962}" srcOrd="10" destOrd="0" presId="urn:microsoft.com/office/officeart/2005/8/layout/vProcess5"/>
    <dgm:cxn modelId="{3F0B888C-94D8-47D1-997B-D1D58BF3859C}" type="presParOf" srcId="{1CB5F22E-6AA7-482E-9B81-516F2F3A2F44}" destId="{07F35424-1E7A-4E28-8AB8-CB33FCB5FFDF}" srcOrd="11" destOrd="0" presId="urn:microsoft.com/office/officeart/2005/8/layout/vProcess5"/>
    <dgm:cxn modelId="{D36B9C5C-EFD9-40E1-94F6-5574E39F1E57}" type="presParOf" srcId="{1CB5F22E-6AA7-482E-9B81-516F2F3A2F44}" destId="{0E069DEC-E4E8-4F26-BED6-72ABAE0091F5}" srcOrd="12" destOrd="0" presId="urn:microsoft.com/office/officeart/2005/8/layout/vProcess5"/>
    <dgm:cxn modelId="{70A97A0B-B624-48FD-88C0-E8DF3E8635E3}" type="presParOf" srcId="{1CB5F22E-6AA7-482E-9B81-516F2F3A2F44}" destId="{076460C7-481C-48D6-98B8-15282CB67686}" srcOrd="13" destOrd="0" presId="urn:microsoft.com/office/officeart/2005/8/layout/vProcess5"/>
    <dgm:cxn modelId="{9932B264-0B68-45DD-92CB-E8D7FDA2BAA8}" type="presParOf" srcId="{1CB5F22E-6AA7-482E-9B81-516F2F3A2F44}" destId="{6B314129-187B-460E-B59A-3D88C9D82E1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1963D7-ECD4-460C-B9FB-46680385FD8B}">
      <dsp:nvSpPr>
        <dsp:cNvPr id="0" name=""/>
        <dsp:cNvSpPr/>
      </dsp:nvSpPr>
      <dsp:spPr>
        <a:xfrm>
          <a:off x="0" y="552"/>
          <a:ext cx="2602632" cy="1809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smtClean="0"/>
            <a:t>Enter Kodesh Kedoshim</a:t>
          </a:r>
          <a:endParaRPr lang="he-IL" sz="3400" kern="1200" dirty="0"/>
        </a:p>
      </dsp:txBody>
      <dsp:txXfrm>
        <a:off x="53011" y="53563"/>
        <a:ext cx="2496610" cy="1703921"/>
      </dsp:txXfrm>
    </dsp:sp>
    <dsp:sp modelId="{06A68F6F-0EAB-4407-9EE5-421FE2CA8771}">
      <dsp:nvSpPr>
        <dsp:cNvPr id="0" name=""/>
        <dsp:cNvSpPr/>
      </dsp:nvSpPr>
      <dsp:spPr>
        <a:xfrm rot="5400000">
          <a:off x="961951" y="1855744"/>
          <a:ext cx="678728" cy="8144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700" kern="1200"/>
        </a:p>
      </dsp:txBody>
      <dsp:txXfrm rot="-5400000">
        <a:off x="1056973" y="1923617"/>
        <a:ext cx="488684" cy="475110"/>
      </dsp:txXfrm>
    </dsp:sp>
    <dsp:sp modelId="{11FBF02B-9F0C-4484-8DAE-84329E05FB99}">
      <dsp:nvSpPr>
        <dsp:cNvPr id="0" name=""/>
        <dsp:cNvSpPr/>
      </dsp:nvSpPr>
      <dsp:spPr>
        <a:xfrm>
          <a:off x="0" y="2715467"/>
          <a:ext cx="2602632" cy="1809943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smtClean="0"/>
            <a:t>Avodah</a:t>
          </a:r>
          <a:endParaRPr lang="he-IL" sz="3400" kern="1200" dirty="0"/>
        </a:p>
      </dsp:txBody>
      <dsp:txXfrm>
        <a:off x="53011" y="2768478"/>
        <a:ext cx="2496610" cy="17039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1963D7-ECD4-460C-B9FB-46680385FD8B}">
      <dsp:nvSpPr>
        <dsp:cNvPr id="0" name=""/>
        <dsp:cNvSpPr/>
      </dsp:nvSpPr>
      <dsp:spPr>
        <a:xfrm>
          <a:off x="0" y="552"/>
          <a:ext cx="2602632" cy="1809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smtClean="0"/>
            <a:t>Avodah</a:t>
          </a:r>
          <a:endParaRPr lang="he-IL" sz="3400" kern="1200" dirty="0"/>
        </a:p>
      </dsp:txBody>
      <dsp:txXfrm>
        <a:off x="53011" y="53563"/>
        <a:ext cx="2496610" cy="1703921"/>
      </dsp:txXfrm>
    </dsp:sp>
    <dsp:sp modelId="{06A68F6F-0EAB-4407-9EE5-421FE2CA8771}">
      <dsp:nvSpPr>
        <dsp:cNvPr id="0" name=""/>
        <dsp:cNvSpPr/>
      </dsp:nvSpPr>
      <dsp:spPr>
        <a:xfrm rot="5400000">
          <a:off x="961951" y="1855744"/>
          <a:ext cx="678728" cy="8144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700" kern="1200"/>
        </a:p>
      </dsp:txBody>
      <dsp:txXfrm rot="-5400000">
        <a:off x="1056973" y="1923617"/>
        <a:ext cx="488684" cy="475110"/>
      </dsp:txXfrm>
    </dsp:sp>
    <dsp:sp modelId="{11FBF02B-9F0C-4484-8DAE-84329E05FB99}">
      <dsp:nvSpPr>
        <dsp:cNvPr id="0" name=""/>
        <dsp:cNvSpPr/>
      </dsp:nvSpPr>
      <dsp:spPr>
        <a:xfrm>
          <a:off x="0" y="2715467"/>
          <a:ext cx="2602632" cy="1809943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smtClean="0"/>
            <a:t>Enter Kodesh Kedoshim</a:t>
          </a:r>
          <a:endParaRPr lang="he-IL" sz="3400" kern="1200" dirty="0"/>
        </a:p>
      </dsp:txBody>
      <dsp:txXfrm>
        <a:off x="53011" y="2768478"/>
        <a:ext cx="2496610" cy="17039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FBF02B-9F0C-4484-8DAE-84329E05FB99}">
      <dsp:nvSpPr>
        <dsp:cNvPr id="0" name=""/>
        <dsp:cNvSpPr/>
      </dsp:nvSpPr>
      <dsp:spPr>
        <a:xfrm>
          <a:off x="0" y="2209"/>
          <a:ext cx="6707088" cy="45215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500" kern="1200" dirty="0" smtClean="0"/>
            <a:t>Enter Kodesh Kedoshim</a:t>
          </a:r>
          <a:endParaRPr lang="he-IL" sz="6500" kern="1200" dirty="0"/>
        </a:p>
      </dsp:txBody>
      <dsp:txXfrm>
        <a:off x="132431" y="134640"/>
        <a:ext cx="6442226" cy="42566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A2926D6-80BF-4AD7-B114-2FDE349DBED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581793A-BB2B-40E8-8EFC-6BBFA78F2C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9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B4314-43E5-4DA0-B737-543A7C74CCD3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0437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9489-033B-4121-905C-73D99C8468C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810-FFB2-4939-A5FD-015BB06590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805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9489-033B-4121-905C-73D99C8468C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810-FFB2-4939-A5FD-015BB06590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522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9489-033B-4121-905C-73D99C8468C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810-FFB2-4939-A5FD-015BB06590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194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9489-033B-4121-905C-73D99C8468C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810-FFB2-4939-A5FD-015BB06590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437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9489-033B-4121-905C-73D99C8468C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810-FFB2-4939-A5FD-015BB06590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708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9489-033B-4121-905C-73D99C8468C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810-FFB2-4939-A5FD-015BB06590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746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9489-033B-4121-905C-73D99C8468C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810-FFB2-4939-A5FD-015BB06590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9025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9489-033B-4121-905C-73D99C8468C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810-FFB2-4939-A5FD-015BB06590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090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9489-033B-4121-905C-73D99C8468C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810-FFB2-4939-A5FD-015BB06590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22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9489-033B-4121-905C-73D99C8468C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810-FFB2-4939-A5FD-015BB06590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983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9489-033B-4121-905C-73D99C8468C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810-FFB2-4939-A5FD-015BB06590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204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B9489-033B-4121-905C-73D99C8468C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BB810-FFB2-4939-A5FD-015BB06590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22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GB" sz="115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Yom Kippur</a:t>
            </a:r>
            <a:endParaRPr lang="he-IL" sz="115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899592" y="5807005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Autofit/>
          </a:bodyPr>
          <a:lstStyle/>
          <a:p>
            <a:pPr rtl="0"/>
            <a:r>
              <a:rPr lang="en-GB" sz="5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</a:t>
            </a:r>
            <a:r>
              <a:rPr lang="en-GB" sz="54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GB" sz="5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uchot are Characterised by </a:t>
            </a:r>
            <a:br>
              <a:rPr lang="en-GB" sz="5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5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Middot HaDin</a:t>
            </a:r>
            <a:endParaRPr lang="he-IL" sz="54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4856584" cy="62292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Returning to Brit Sinai…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69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Chet HaEgel – God’s Reaction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פרק לב</a:t>
            </a: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וַיְדַבֵּר יְהוָה, אֶל-מֹשֶׁה: לֶךְ-רֵד--</a:t>
            </a:r>
            <a:r>
              <a:rPr lang="he-IL" sz="28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כִּי שִׁחֵת עַמְּךָ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, אֲשֶׁר הֶעֱלֵיתָ מֵאֶרֶץ מִצְרָיִם. </a:t>
            </a:r>
            <a:endParaRPr lang="he-IL" sz="28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סָרוּ מַהֵר, מִן-הַדֶּרֶךְ אֲשֶׁר צִוִּיתִם--עָשׂוּ לָהֶם, עֵגֶל מַסֵּכָה; וַיִּשְׁתַּחֲווּ-לוֹ, וַיִּזְבְּחוּ-לוֹ, וַיֹּאמְרוּ, אֵלֶּה אֱלֹהֶיךָ יִשְׂרָאֵל אֲשֶׁר הֶעֱלוּךָ מֵאֶרֶץ מִצְרָיִם. </a:t>
            </a:r>
            <a:endParaRPr lang="he-IL" sz="28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וַיֹּאמֶר יְהוָה, אֶל-מֹשֶׁה: רָאִיתִי אֶת-הָעָם הַזֶּה, וְהִנֵּה </a:t>
            </a:r>
            <a:r>
              <a:rPr lang="he-IL" sz="28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עַם-קְשֵׁה-עֹרֶף הוּא.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 </a:t>
            </a:r>
            <a:endParaRPr lang="he-IL" sz="28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וְעַתָּה הַנִּיחָה לִּי, </a:t>
            </a:r>
            <a:r>
              <a:rPr lang="he-IL" sz="28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וְיִחַר-אַפִּי בָהֶם וַאֲכַלֵּם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; </a:t>
            </a:r>
            <a:r>
              <a:rPr lang="he-IL" sz="28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וְאֶעֱשֶׂה אוֹתְךָ, לְגוֹי גָּדוֹל. </a:t>
            </a:r>
            <a:endParaRPr lang="he-IL" sz="28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66704824"/>
              </p:ext>
            </p:extLst>
          </p:nvPr>
        </p:nvGraphicFramePr>
        <p:xfrm>
          <a:off x="539552" y="5373216"/>
          <a:ext cx="8280920" cy="1267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065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EF4A43C-81DF-4E94-8ADC-19631A47FD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FAF7C3A-D3E8-4830-AA03-AA7A54790A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355DE9C-711D-4248-913B-2F25EF2C62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FD669F-DBD2-4FEC-961B-4EA3D7DF84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DC5027-CC1B-4B4C-9312-FB7DC316F2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Moshe’s Response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2602632" cy="36332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514350" indent="-514350" algn="l" rtl="0">
              <a:buAutoNum type="arabicPeriod"/>
            </a:pPr>
            <a:r>
              <a:rPr lang="en-GB" dirty="0" smtClean="0">
                <a:solidFill>
                  <a:schemeClr val="accent6"/>
                </a:solidFill>
              </a:rPr>
              <a:t>Killing Am Yisrael will cause a </a:t>
            </a:r>
            <a:r>
              <a:rPr lang="en-GB" dirty="0">
                <a:solidFill>
                  <a:schemeClr val="accent6"/>
                </a:solidFill>
              </a:rPr>
              <a:t>C</a:t>
            </a:r>
            <a:r>
              <a:rPr lang="en-GB" dirty="0" smtClean="0">
                <a:solidFill>
                  <a:schemeClr val="accent6"/>
                </a:solidFill>
              </a:rPr>
              <a:t>hillul Hashem.</a:t>
            </a:r>
          </a:p>
          <a:p>
            <a:pPr marL="514350" indent="-514350" algn="l" rtl="0">
              <a:buAutoNum type="arabicPeriod"/>
            </a:pPr>
            <a:r>
              <a:rPr lang="en-GB" dirty="0" smtClean="0">
                <a:solidFill>
                  <a:schemeClr val="accent5"/>
                </a:solidFill>
              </a:rPr>
              <a:t>Zechut Avot – all Am Yisrael</a:t>
            </a:r>
          </a:p>
          <a:p>
            <a:pPr marL="514350" indent="-514350" algn="l" rtl="0">
              <a:buAutoNum type="arabicPeriod"/>
            </a:pPr>
            <a:endParaRPr lang="he-IL" dirty="0">
              <a:solidFill>
                <a:schemeClr val="accent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3848" y="1556792"/>
            <a:ext cx="547876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וַיְחַל מֹשֶׁה, אֶת-פְּנֵי יְהוָה אֱלֹהָיו; וַיֹּאמֶר, לָמָה יְהוָה יֶחֱרֶה אַפְּךָ בְּעַמֶּךָ, אֲשֶׁר הוֹצֵאתָ מֵאֶרֶץ מִצְרַיִם, בְּכֹחַ גָּדוֹל וּבְיָד חֲזָקָה. </a:t>
            </a: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לָמָּה יֹאמְרוּ מִצְרַיִם לֵאמֹר, בְּרָעָה הוֹצִיאָם לַהֲרֹג אֹתָם בֶּהָרִים, וּלְכַלֹּתָם, מֵעַל פְּנֵי הָאֲדָמָה; שׁוּב מֵחֲרוֹן אַפֶּךָ, וְהִנָּחֵם עַל-הָרָעָה לְעַמֶּךָ. </a:t>
            </a: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זְכֹר לְאַבְרָהָם לְיִצְחָק וּלְיִשְׂרָאֵל עֲבָדֶיךָ, אֲשֶׁר נִשְׁבַּעְתָּ לָהֶם בָּךְ, וַתְּדַבֵּר אֲלֵהֶם, אַרְבֶּה אֶת-זַרְעֲכֶם כְּכוֹכְבֵי הַשָּׁמָיִם; וְכָל-הָאָרֶץ הַזֹּאת אֲשֶׁר אָמַרְתִּי, אֶתֵּן לְזַרְעֲכֶם, וְנָחֲלוּ, לְעֹלָם. </a:t>
            </a: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וַיִּנָּחֶם, יְהוָה, עַל-הָרָעָה, אֲשֶׁר דִּבֶּר לַעֲשׂוֹת לְעַמּוֹ.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8421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way to save Am Yisrael is to annul Brit Sinai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Moshe breaks the Luchot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1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Moshe’s Requests Forgiveness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ל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וַיְהִי מִמָּחֳרָת וַיֹּאמֶר מֹשֶׁה אֶל-הָעָם אַתֶּם חֲטָאתֶם חֲטָאָה גְדֹלָה וְעַתָּה אֶעֱלֶה אֶל-יְהוָה אוּלַי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אֲכַפְּרָה</a:t>
            </a:r>
            <a:r>
              <a:rPr lang="he-IL" sz="24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בְּעַד חַטַּאתְכֶם.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לא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וַיָּשָׁב מֹשֶׁה אֶל-יְהוָה וַיֹּאמַר אָנָּא חָטָא הָעָם הַזֶּה חֲטָאָה גְדֹלָה וַיַּעֲשׂוּ לָהֶם אֱלֹהֵי זָהָב.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לב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וְעַתָּה אִם-תִּשָּׂא חַטָּאתָם וְאִם-אַיִן מְחֵנִי נָא מִסִּפְרְךָ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אֲשֶׁר כָּתָבְתָּ.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לג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וַיֹּאמֶר יְהוָה אֶל-מֹשֶׁה מִי אֲשֶׁר חָטָא-לִי אֶמְחֶנּוּ מִסִּפְרִי.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לד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וְעַתָּה לֵךְ נְחֵה אֶת-הָעָם אֶל אֲשֶׁר-דִּבַּרְתִּי לָךְ הִנֵּה מַלְאָכִי יֵלֵךְ לְפָנֶיךָ </a:t>
            </a:r>
            <a:r>
              <a:rPr lang="he-IL" sz="24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וּבְיוֹם פָּקְדִי וּפָקַדְתִּי עֲלֵהֶם חַטָּאתָם. </a:t>
            </a:r>
            <a:endParaRPr lang="he-IL" sz="2400" b="1" dirty="0" smtClean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4293096"/>
            <a:ext cx="5256584" cy="3600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Moshe refuses to become a nation on his own</a:t>
            </a:r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755576" y="6218967"/>
            <a:ext cx="3888432" cy="36004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No more immediate punishment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201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116632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Downgrade – Brit Avot without Brit Sinai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7606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b="1" dirty="0" smtClean="0">
                <a:latin typeface="Calibri" pitchFamily="34" charset="0"/>
                <a:cs typeface="David" pitchFamily="34" charset="-79"/>
              </a:rPr>
              <a:t>פרק לג</a:t>
            </a:r>
          </a:p>
          <a:p>
            <a:pPr marL="0" indent="0" algn="l" rtl="0">
              <a:buNone/>
            </a:pPr>
            <a:r>
              <a:rPr lang="en-GB" b="1" u="sng" dirty="0" smtClean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Going to Israel but without God</a:t>
            </a:r>
            <a:endParaRPr lang="he-IL" b="1" u="sng" dirty="0">
              <a:solidFill>
                <a:schemeClr val="accent5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b="1" dirty="0">
                <a:latin typeface="Calibri" pitchFamily="34" charset="0"/>
                <a:ea typeface="Times New Roman"/>
                <a:cs typeface="David" pitchFamily="34" charset="-79"/>
              </a:rPr>
              <a:t>א</a:t>
            </a:r>
            <a:r>
              <a:rPr lang="he-IL" dirty="0">
                <a:latin typeface="Calibri" pitchFamily="34" charset="0"/>
                <a:ea typeface="Times New Roman"/>
                <a:cs typeface="David" pitchFamily="34" charset="-79"/>
              </a:rPr>
              <a:t> וַיְדַבֵּר יְהוָה אֶל-מֹשֶׁה, לֵךְ עֲלֵה מִזֶּה--אַתָּה וְהָעָם, אֲשֶׁר הֶעֱלִיתָ מֵאֶרֶץ מִצְרָיִם: אֶל-הָאָרֶץ, אֲשֶׁר נִשְׁבַּעְתִּי לְאַבְרָהָם לְיִצְחָק וּלְיַעֲקֹב לֵאמֹר, לְזַרְעֲךָ, אֶתְּנֶנָּה.</a:t>
            </a:r>
            <a:endParaRPr lang="en-US" sz="2800" dirty="0">
              <a:latin typeface="Calibri" pitchFamily="34" charset="0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b="1" dirty="0" smtClean="0">
                <a:latin typeface="Calibri" pitchFamily="34" charset="0"/>
                <a:ea typeface="Times New Roman"/>
                <a:cs typeface="David" pitchFamily="34" charset="-79"/>
              </a:rPr>
              <a:t>ב</a:t>
            </a:r>
            <a:r>
              <a:rPr lang="he-IL" dirty="0" smtClean="0">
                <a:latin typeface="Calibri" pitchFamily="34" charset="0"/>
                <a:ea typeface="Times New Roman"/>
                <a:cs typeface="David" pitchFamily="34" charset="-79"/>
              </a:rPr>
              <a:t> </a:t>
            </a:r>
            <a:r>
              <a:rPr lang="he-IL" dirty="0">
                <a:latin typeface="Calibri" pitchFamily="34" charset="0"/>
                <a:ea typeface="Times New Roman"/>
                <a:cs typeface="David" pitchFamily="34" charset="-79"/>
              </a:rPr>
              <a:t>וְשָׁלַחְתִּי לְפָנֶיךָ, מַלְאָךְ; וְגֵרַשְׁתִּי, אֶת-הַכְּנַעֲנִי הָאֱמֹרִי, וְהַחִתִּי וְהַפְּרִזִּי, הַחִוִּי וְהַיְבוּסִי. </a:t>
            </a:r>
            <a:endParaRPr lang="en-US" sz="2800" dirty="0">
              <a:latin typeface="Calibri" pitchFamily="34" charset="0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b="1" dirty="0">
                <a:latin typeface="Calibri" pitchFamily="34" charset="0"/>
                <a:ea typeface="Times New Roman"/>
                <a:cs typeface="David" pitchFamily="34" charset="-79"/>
              </a:rPr>
              <a:t>ג</a:t>
            </a:r>
            <a:r>
              <a:rPr lang="he-IL" dirty="0">
                <a:latin typeface="Calibri" pitchFamily="34" charset="0"/>
                <a:ea typeface="Times New Roman"/>
                <a:cs typeface="David" pitchFamily="34" charset="-79"/>
              </a:rPr>
              <a:t> אֶל-אֶרֶץ זָבַת חָלָב, וּדְבָשׁ: </a:t>
            </a:r>
            <a:r>
              <a:rPr lang="he-IL" b="1" dirty="0">
                <a:solidFill>
                  <a:schemeClr val="accent5"/>
                </a:solidFill>
                <a:latin typeface="Calibri" pitchFamily="34" charset="0"/>
                <a:ea typeface="Times New Roman"/>
                <a:cs typeface="David" pitchFamily="34" charset="-79"/>
              </a:rPr>
              <a:t>כִּי לֹא אֶעֱלֶה בְּקִרְבְּךָ,</a:t>
            </a:r>
            <a:r>
              <a:rPr lang="he-IL" dirty="0">
                <a:solidFill>
                  <a:schemeClr val="accent5"/>
                </a:solidFill>
                <a:latin typeface="Calibri" pitchFamily="34" charset="0"/>
                <a:ea typeface="Times New Roman"/>
                <a:cs typeface="David" pitchFamily="34" charset="-79"/>
              </a:rPr>
              <a:t> </a:t>
            </a:r>
            <a:r>
              <a:rPr lang="he-IL" dirty="0" smtClean="0">
                <a:latin typeface="Calibri" pitchFamily="34" charset="0"/>
                <a:ea typeface="Times New Roman"/>
                <a:cs typeface="David" pitchFamily="34" charset="-79"/>
              </a:rPr>
              <a:t>כִּי </a:t>
            </a:r>
            <a:r>
              <a:rPr lang="he-IL" dirty="0">
                <a:latin typeface="Calibri" pitchFamily="34" charset="0"/>
                <a:ea typeface="Times New Roman"/>
                <a:cs typeface="David" pitchFamily="34" charset="-79"/>
              </a:rPr>
              <a:t>עַם-קְשֵׁה-עֹרֶף </a:t>
            </a:r>
            <a:r>
              <a:rPr lang="he-IL" dirty="0" smtClean="0">
                <a:latin typeface="Calibri" pitchFamily="34" charset="0"/>
                <a:ea typeface="Times New Roman"/>
                <a:cs typeface="David" pitchFamily="34" charset="-79"/>
              </a:rPr>
              <a:t>אַתָּה -פֶּן-אֲכֶלְךָ, בַּדָּרֶךְ. </a:t>
            </a:r>
          </a:p>
          <a:p>
            <a:pPr marL="0" indent="0" algn="l" rtl="0">
              <a:lnSpc>
                <a:spcPct val="115000"/>
              </a:lnSpc>
              <a:buNone/>
            </a:pPr>
            <a:r>
              <a:rPr lang="en-GB" sz="3100" b="1" u="sng" dirty="0" smtClean="0">
                <a:solidFill>
                  <a:schemeClr val="accent6"/>
                </a:solidFill>
                <a:latin typeface="Calibri" pitchFamily="34" charset="0"/>
                <a:ea typeface="Calibri"/>
                <a:cs typeface="David" pitchFamily="34" charset="-79"/>
              </a:rPr>
              <a:t>Their level is downgraded – removing of jewellery</a:t>
            </a:r>
            <a:endParaRPr lang="en-US" sz="3100" b="1" u="sng" dirty="0" smtClean="0">
              <a:solidFill>
                <a:schemeClr val="accent6"/>
              </a:solidFill>
              <a:latin typeface="Calibri" pitchFamily="34" charset="0"/>
              <a:ea typeface="Calibri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Calibri" pitchFamily="34" charset="0"/>
                <a:cs typeface="David" pitchFamily="34" charset="-79"/>
              </a:rPr>
              <a:t>ד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latin typeface="Calibri" pitchFamily="34" charset="0"/>
                <a:cs typeface="David" pitchFamily="34" charset="-79"/>
              </a:rPr>
              <a:t>וַיִּשְׁמַע הָעָם אֶת-הַדָּבָר הָרָע הַזֶּה וַיִּתְאַבָּלוּ וְלֹא-שָׁתוּ אִישׁ עֶדְיוֹ עָלָיו. </a:t>
            </a:r>
            <a:endParaRPr lang="he-IL" dirty="0" smtClean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Calibri" pitchFamily="34" charset="0"/>
                <a:cs typeface="David" pitchFamily="34" charset="-79"/>
              </a:rPr>
              <a:t>ה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latin typeface="Calibri" pitchFamily="34" charset="0"/>
                <a:cs typeface="David" pitchFamily="34" charset="-79"/>
              </a:rPr>
              <a:t>וַיֹּאמֶר יְהוָה אֶל-מֹשֶׁה אֱמֹר אֶל-בְּנֵי-יִשְׂרָאֵל אַתֶּם עַם-קְשֵׁה-עֹרֶף רֶגַע אֶחָד אֶעֱלֶה בְקִרְבְּךָ וְכִלִּיתִיךָ וְעַתָּה הוֹרֵד עֶדְיְךָ מֵעָלֶיךָ וְאֵדְעָה מָה אֶעֱשֶׂה-לָּךְ. </a:t>
            </a:r>
            <a:endParaRPr lang="he-IL" dirty="0" smtClean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Calibri" pitchFamily="34" charset="0"/>
                <a:cs typeface="David" pitchFamily="34" charset="-79"/>
              </a:rPr>
              <a:t>ו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וַיִּתְנַצְּלוּ בְנֵי-יִשְׂרָאֵל אֶת-עֶדְיָם </a:t>
            </a:r>
            <a:r>
              <a:rPr lang="he-IL" dirty="0">
                <a:latin typeface="Calibri" pitchFamily="34" charset="0"/>
                <a:cs typeface="David" pitchFamily="34" charset="-79"/>
              </a:rPr>
              <a:t>מֵהַר חוֹרֵב. </a:t>
            </a:r>
            <a:endParaRPr lang="he-IL" dirty="0" smtClean="0">
              <a:latin typeface="Calibri" pitchFamily="34" charset="0"/>
              <a:cs typeface="David" pitchFamily="34" charset="-79"/>
            </a:endParaRPr>
          </a:p>
          <a:p>
            <a:pPr marL="0" indent="0" algn="l" rtl="0">
              <a:buNone/>
            </a:pPr>
            <a:endParaRPr lang="en-GB" b="1" u="sng" dirty="0" smtClean="0">
              <a:solidFill>
                <a:schemeClr val="accent4"/>
              </a:solidFill>
              <a:latin typeface="Calibri" pitchFamily="34" charset="0"/>
              <a:cs typeface="David" pitchFamily="34" charset="-79"/>
            </a:endParaRPr>
          </a:p>
          <a:p>
            <a:pPr marL="0" indent="0" algn="l" rtl="0">
              <a:buNone/>
            </a:pPr>
            <a:r>
              <a:rPr lang="en-GB" b="1" u="sng" dirty="0" smtClean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God remains with Moshe but leaves the Nation</a:t>
            </a:r>
            <a:endParaRPr lang="he-IL" b="1" u="sng" dirty="0" smtClean="0">
              <a:solidFill>
                <a:schemeClr val="accent2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Calibri" pitchFamily="34" charset="0"/>
                <a:cs typeface="David" pitchFamily="34" charset="-79"/>
              </a:rPr>
              <a:t>ז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latin typeface="Calibri" pitchFamily="34" charset="0"/>
                <a:cs typeface="David" pitchFamily="34" charset="-79"/>
              </a:rPr>
              <a:t>וּמֹשֶׁה יִקַּח אֶת-הָאֹהֶל </a:t>
            </a:r>
            <a:r>
              <a:rPr lang="he-IL" b="1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וְנָטָה-לוֹ מִחוּץ לַמַּחֲנֶה הַרְחֵק מִן-הַמַּחֲנֶה</a:t>
            </a:r>
            <a:r>
              <a:rPr lang="he-IL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latin typeface="Calibri" pitchFamily="34" charset="0"/>
                <a:cs typeface="David" pitchFamily="34" charset="-79"/>
              </a:rPr>
              <a:t>וְקָרָא לוֹ אֹהֶל מוֹעֵד וְהָיָה כָּל-מְבַקֵּשׁ יְהוָה יֵצֵא אֶל-אֹהֶל מוֹעֵד אֲשֶׁר מִחוּץ לַמַּחֲנֶה. </a:t>
            </a:r>
            <a:endParaRPr lang="he-IL" b="1" dirty="0">
              <a:latin typeface="Calibri" pitchFamily="34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8608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Moshe demands that God travel with them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וַיֹּאמֶר מֹשֶׁה אֶל-יְהוָה, </a:t>
            </a: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רְאֵה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אַתָּה אֹמֵר אֵלַי הַעַל אֶת-הָעָם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הַזֶּה,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וְאַתָּה לֹא הוֹדַעְתַּנִי, אֵת אֲשֶׁר-תִּשְׁלַח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עִמִּי;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וְאַתָּה אָמַרְתָּ יְדַעְתִּיךָ בְשֵׁם,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וְגַם-מָצָאתָ חֵן בְּעֵינָי. </a:t>
            </a:r>
            <a:endParaRPr lang="en-US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וְעַתָּה אִם-נָא מָצָאתִי חֵן בְּעֵינֶיךָ, הוֹדִעֵנִי נָא אֶת-דְּרָכֶךָ, וְאֵדָעֲךָ, לְמַעַן אֶמְצָא-חֵן בְּעֵינֶיךָ;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וּרְאֵה, כִּי עַמְּךָ הַגּוֹי </a:t>
            </a: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הַזֶּה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וַיֹּאמַר: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פָּנַי יֵלֵכוּ, וַהֲנִחֹתִי לָךְ</a:t>
            </a:r>
            <a:r>
              <a:rPr lang="he-IL" dirty="0">
                <a:latin typeface="David" pitchFamily="34" charset="-79"/>
                <a:cs typeface="David" pitchFamily="34" charset="-79"/>
              </a:rPr>
              <a:t>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וַיֹּאמֶר, אֵלָיו: אִם-אֵין פָּנֶיךָ הֹלְכִים, אַל-תַּעֲלֵנוּ מִזֶּה.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וּבַמֶּה יִוָּדַע אֵפוֹא,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כִּי-מָצָאתִי חֵן בְּעֵינֶיךָ אֲנִי וְעַמֶּךָ-</a:t>
            </a:r>
            <a:r>
              <a:rPr lang="he-IL" dirty="0">
                <a:latin typeface="David" pitchFamily="34" charset="-79"/>
                <a:cs typeface="David" pitchFamily="34" charset="-79"/>
              </a:rPr>
              <a:t>-הֲלוֹא, בְּלֶכְתְּךָ עִמָּנוּ; וְנִפְלִינוּ,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אֲנִי וְעַמְּךָ</a:t>
            </a:r>
            <a:r>
              <a:rPr lang="he-IL" dirty="0">
                <a:latin typeface="David" pitchFamily="34" charset="-79"/>
                <a:cs typeface="David" pitchFamily="34" charset="-79"/>
              </a:rPr>
              <a:t>, מִכָּל-הָעָם, אֲשֶׁר עַל-פְּנֵי הָאֲדָמָה.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8485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“Catch 22”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GB" dirty="0" smtClean="0"/>
              <a:t>We reach an impasse…</a:t>
            </a:r>
          </a:p>
          <a:p>
            <a:pPr algn="l" rtl="0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dirty="0">
                <a:solidFill>
                  <a:schemeClr val="accent2"/>
                </a:solidFill>
              </a:rPr>
              <a:t> Cannot return </a:t>
            </a:r>
            <a:r>
              <a:rPr lang="en-US" dirty="0" smtClean="0">
                <a:solidFill>
                  <a:schemeClr val="accent2"/>
                </a:solidFill>
              </a:rPr>
              <a:t>Shechina </a:t>
            </a:r>
            <a:r>
              <a:rPr lang="en-US" dirty="0">
                <a:solidFill>
                  <a:schemeClr val="accent2"/>
                </a:solidFill>
              </a:rPr>
              <a:t>according to the terms of </a:t>
            </a:r>
            <a:r>
              <a:rPr lang="en-US" b="1" dirty="0">
                <a:solidFill>
                  <a:schemeClr val="folHlink"/>
                </a:solidFill>
              </a:rPr>
              <a:t>Brit Sinai</a:t>
            </a:r>
            <a:r>
              <a:rPr lang="en-US" dirty="0">
                <a:solidFill>
                  <a:schemeClr val="accent2"/>
                </a:solidFill>
              </a:rPr>
              <a:t> -  the people would not survive </a:t>
            </a:r>
          </a:p>
          <a:p>
            <a:pPr algn="l" rtl="0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dirty="0">
                <a:solidFill>
                  <a:schemeClr val="accent2"/>
                </a:solidFill>
              </a:rPr>
              <a:t> Cannot leave Bnei Yisrael in the desert - </a:t>
            </a:r>
            <a:r>
              <a:rPr lang="en-US" b="1" dirty="0">
                <a:solidFill>
                  <a:schemeClr val="folHlink"/>
                </a:solidFill>
              </a:rPr>
              <a:t>Brit Avot</a:t>
            </a:r>
            <a:r>
              <a:rPr lang="en-US" dirty="0">
                <a:solidFill>
                  <a:schemeClr val="accent2"/>
                </a:solidFill>
              </a:rPr>
              <a:t> must be fulfilled</a:t>
            </a:r>
          </a:p>
          <a:p>
            <a:pPr algn="l" rtl="0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dirty="0">
                <a:solidFill>
                  <a:schemeClr val="accent2"/>
                </a:solidFill>
              </a:rPr>
              <a:t> Yet, Moshe will not lead them out of the desert </a:t>
            </a:r>
            <a:r>
              <a:rPr lang="en-US" i="1" dirty="0">
                <a:solidFill>
                  <a:schemeClr val="accent2"/>
                </a:solidFill>
              </a:rPr>
              <a:t>unless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folHlink"/>
                </a:solidFill>
              </a:rPr>
              <a:t>Brit Sinai</a:t>
            </a:r>
            <a:r>
              <a:rPr lang="en-US" dirty="0">
                <a:solidFill>
                  <a:schemeClr val="accent2"/>
                </a:solidFill>
              </a:rPr>
              <a:t> is returned</a:t>
            </a:r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4835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pPr algn="l" rtl="0"/>
            <a:r>
              <a:rPr lang="en-GB" dirty="0" smtClean="0"/>
              <a:t>The Solution…</a:t>
            </a:r>
            <a:endParaRPr lang="he-IL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3312368"/>
          </a:xfrm>
        </p:spPr>
        <p:txBody>
          <a:bodyPr>
            <a:noAutofit/>
          </a:bodyPr>
          <a:lstStyle/>
          <a:p>
            <a:pPr rtl="0"/>
            <a:r>
              <a:rPr lang="en-GB" sz="6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Middot HaRachamim</a:t>
            </a:r>
            <a:endParaRPr lang="he-IL" sz="66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024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‘New Deal’ – Middot HaRachamim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latin typeface="David" pitchFamily="34" charset="-79"/>
                <a:ea typeface="Calibri"/>
                <a:cs typeface="David" pitchFamily="34" charset="-79"/>
              </a:rPr>
              <a:t>יז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 וַיֹּאמֶר יְהוָה אֶל-מֹשֶׁה, גַּם אֶת-הַדָּבָר הַזֶּה אֲשֶׁר דִּבַּרְתָּ אֶעֱשֶׂה: כִּי-מָצָאתָ חֵן בְּעֵינַי, וָאֵדָעֲךָ בְּשֵׁם. </a:t>
            </a:r>
            <a:endParaRPr lang="en-US" sz="2400" dirty="0">
              <a:latin typeface="David" pitchFamily="34" charset="-79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latin typeface="David" pitchFamily="34" charset="-79"/>
                <a:ea typeface="Calibri"/>
                <a:cs typeface="David" pitchFamily="34" charset="-79"/>
              </a:rPr>
              <a:t>יח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 וַיֹּאמַר: הַרְאֵנִי נָא, אֶת-כְּבֹדֶךָ.</a:t>
            </a:r>
            <a:endParaRPr lang="en-US" sz="2400" dirty="0">
              <a:latin typeface="David" pitchFamily="34" charset="-79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en-GB" sz="2400" dirty="0" smtClean="0">
                <a:latin typeface="David" pitchFamily="34" charset="-79"/>
                <a:ea typeface="Calibri"/>
                <a:cs typeface="David" pitchFamily="34" charset="-79"/>
              </a:rPr>
              <a:t> </a:t>
            </a:r>
            <a:r>
              <a:rPr lang="he-IL" sz="2400" b="1" dirty="0">
                <a:latin typeface="David" pitchFamily="34" charset="-79"/>
                <a:ea typeface="Calibri"/>
                <a:cs typeface="David" pitchFamily="34" charset="-79"/>
              </a:rPr>
              <a:t>יט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ea typeface="Calibri"/>
                <a:cs typeface="David" pitchFamily="34" charset="-79"/>
              </a:rPr>
              <a:t>וַיֹּאמֶר, אֲנִי אַעֲבִיר כָּל-טוּבִי עַל-פָּנֶיךָ, וְקָרָאתִי בְשֵׁם יְהוָה, לְפָנֶיךָ; וְחַנֹּתִי אֶת-אֲשֶׁר אָחֹן, וְרִחַמְתִּי אֶת-אֲשֶׁר אֲרַחֵם.</a:t>
            </a:r>
            <a:endParaRPr lang="en-US" sz="2400" b="1" dirty="0">
              <a:solidFill>
                <a:schemeClr val="accent5"/>
              </a:solidFill>
              <a:latin typeface="David" pitchFamily="34" charset="-79"/>
              <a:ea typeface="Calibri"/>
              <a:cs typeface="David" pitchFamily="34" charset="-79"/>
            </a:endParaRPr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he-IL" sz="2400" b="1" dirty="0" smtClean="0">
                <a:latin typeface="David" pitchFamily="34" charset="-79"/>
                <a:ea typeface="Calibri"/>
                <a:cs typeface="David" pitchFamily="34" charset="-79"/>
              </a:rPr>
              <a:t>כ</a:t>
            </a:r>
            <a:r>
              <a:rPr lang="he-IL" sz="2400" dirty="0" smtClean="0">
                <a:latin typeface="David" pitchFamily="34" charset="-79"/>
                <a:ea typeface="Calibri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וַיֹּאמֶר, לֹא תוּכַל לִרְאֹת אֶת-פָּנָי: כִּי לֹא-יִרְאַנִי הָאָדָם, וָחָי. </a:t>
            </a:r>
            <a:endParaRPr lang="en-US" sz="2400" dirty="0">
              <a:latin typeface="David" pitchFamily="34" charset="-79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 smtClean="0">
                <a:latin typeface="David" pitchFamily="34" charset="-79"/>
                <a:ea typeface="Calibri"/>
                <a:cs typeface="David" pitchFamily="34" charset="-79"/>
              </a:rPr>
              <a:t>כא</a:t>
            </a:r>
            <a:r>
              <a:rPr lang="he-IL" sz="2400" dirty="0" smtClean="0">
                <a:latin typeface="David" pitchFamily="34" charset="-79"/>
                <a:ea typeface="Calibri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וַיֹּאמֶר יְהוָה, הִנֵּה מָקוֹם אִתִּי; וְנִצַּבְתָּ, עַל-הַצּוּר. </a:t>
            </a:r>
            <a:endParaRPr lang="en-US" sz="2400" dirty="0">
              <a:latin typeface="David" pitchFamily="34" charset="-79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latin typeface="David" pitchFamily="34" charset="-79"/>
                <a:ea typeface="Calibri"/>
                <a:cs typeface="David" pitchFamily="34" charset="-79"/>
              </a:rPr>
              <a:t>כב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 וְהָיָה בַּעֲבֹר כְּבֹדִי, וְשַׂמְתִּיךָ בְּנִקְרַת הַצּוּר; וְשַׂכֹּתִי כַפִּי עָלֶיךָ, עַד-עָבְרִי.</a:t>
            </a:r>
            <a:endParaRPr lang="en-US" sz="2400" dirty="0">
              <a:latin typeface="David" pitchFamily="34" charset="-79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latin typeface="David" pitchFamily="34" charset="-79"/>
                <a:ea typeface="Calibri"/>
                <a:cs typeface="David" pitchFamily="34" charset="-79"/>
              </a:rPr>
              <a:t>כג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 וַהֲסִרֹתִי, אֶת-כַּפִּי, וְרָאִיתָ, אֶת-אֲחֹרָי; וּפָנַי, לֹא יֵרָאוּ</a:t>
            </a:r>
            <a:r>
              <a:rPr lang="he-IL" sz="2400" dirty="0" smtClean="0">
                <a:latin typeface="David" pitchFamily="34" charset="-79"/>
                <a:ea typeface="Calibri"/>
                <a:cs typeface="David" pitchFamily="34" charset="-79"/>
              </a:rPr>
              <a:t>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33503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Haftara - Yeshayahu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54461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Calibri" pitchFamily="34" charset="0"/>
                <a:cs typeface="David" pitchFamily="34" charset="-79"/>
              </a:rPr>
              <a:t>פרק נח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Calibri" pitchFamily="34" charset="0"/>
                <a:cs typeface="David" pitchFamily="34" charset="-79"/>
              </a:rPr>
              <a:t>א</a:t>
            </a:r>
            <a:r>
              <a:rPr lang="he-IL" sz="24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קְרָא בְגָרוֹן אַל-תַּחְשֹׂךְ כַּשּׁוֹפָר הָרֵם קוֹלֶךָ וְהַגֵּד לְעַמִּי פִּשְׁעָם וּלְבֵית יַעֲקֹב חַטֹּאתָם. 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 algn="l" rtl="0"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The Navi shouldn’t hold back.</a:t>
            </a:r>
            <a:endParaRPr lang="en-US" sz="2000" dirty="0">
              <a:solidFill>
                <a:schemeClr val="accent6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>
                <a:latin typeface="Calibri" pitchFamily="34" charset="0"/>
                <a:cs typeface="David" pitchFamily="34" charset="-79"/>
              </a:rPr>
              <a:t>ב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 וְאוֹתִי יוֹם יוֹם יִדְרֹשׁוּן וְדַעַת דְּרָכַי יֶחְפָּצוּן כְּגוֹי אֲשֶׁר-צְדָקָה עָשָׂה וּמִשְׁפַּט אֱלֹהָיו לֹא עָזָב יִשְׁאָלוּנִי מִשְׁפְּטֵי-צֶדֶק קִרְבַת אֱלֹהִים יֶחְפָּצוּן. 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 algn="l" rtl="0"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Sarcastic  - the people think they are perfect.</a:t>
            </a:r>
            <a:endParaRPr lang="en-US" sz="2000" dirty="0">
              <a:solidFill>
                <a:schemeClr val="accent6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>
                <a:latin typeface="Calibri" pitchFamily="34" charset="0"/>
                <a:cs typeface="David" pitchFamily="34" charset="-79"/>
              </a:rPr>
              <a:t>ג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 לָמָּה צַּמְנוּ וְלֹא רָאִיתָ עִנִּינוּ נַפְשֵׁנוּ וְלֹא תֵדָע הֵן בְּיוֹם צֹמְכֶם תִּמְצְאוּ-חֵפֶץ וְכָל-עַצְּבֵיכֶם תִּנְגֹּשׂוּ. 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 algn="l" rtl="0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The people respond – they </a:t>
            </a:r>
            <a:r>
              <a:rPr lang="en-US" sz="20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are fasting and it’s not working. </a:t>
            </a:r>
          </a:p>
          <a:p>
            <a:pPr marL="0" indent="0" algn="l" rtl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God </a:t>
            </a:r>
            <a:r>
              <a:rPr lang="en-US" sz="2000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answers – do you think I find</a:t>
            </a:r>
            <a:r>
              <a:rPr lang="en-GB" sz="2000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 favour</a:t>
            </a:r>
            <a:r>
              <a:rPr lang="en-US" sz="2000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 in your fast day</a:t>
            </a:r>
            <a:r>
              <a:rPr lang="en-US" sz="20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?!</a:t>
            </a:r>
            <a:endParaRPr lang="en-US" sz="2000" dirty="0">
              <a:solidFill>
                <a:schemeClr val="accent6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>
                <a:latin typeface="Calibri" pitchFamily="34" charset="0"/>
                <a:cs typeface="David" pitchFamily="34" charset="-79"/>
              </a:rPr>
              <a:t>ד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 הֵן לְרִיב וּמַצָּה תָּצוּמוּ וּלְהַכּוֹת בְּאֶגְרֹף רֶשַׁע לֹא-תָצוּמוּ כַיּוֹם לְהַשְׁמִיעַ בַּמָּרוֹם קוֹלְכֶם. 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Calibri" pitchFamily="34" charset="0"/>
                <a:cs typeface="David" pitchFamily="34" charset="-79"/>
              </a:rPr>
              <a:t>ה</a:t>
            </a:r>
            <a:r>
              <a:rPr lang="he-IL" sz="24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הֲכָזֶה יִהְיֶה צוֹם אֶבְחָרֵהוּ יוֹם עַנּוֹת אָדָם נַפְשׁוֹ הֲלָכֹף כְּאַגְמֹן רֹאשׁוֹ וְשַׂק וָאֵפֶר יַצִּיעַ הֲלָזֶה תִּקְרָא-צוֹם וְיוֹם רָצוֹן לַיהוָה. 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 algn="l" rtl="0"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Is </a:t>
            </a:r>
            <a:r>
              <a:rPr lang="en-GB" sz="2000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this the type of fasting that </a:t>
            </a:r>
            <a:r>
              <a:rPr lang="en-GB" sz="20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God wants</a:t>
            </a:r>
            <a:r>
              <a:rPr lang="en-GB" sz="2000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?! Do you think that </a:t>
            </a:r>
            <a:r>
              <a:rPr lang="en-GB" sz="2000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God </a:t>
            </a:r>
            <a:r>
              <a:rPr lang="en-GB" sz="2000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wants you to afflict yourselves?!</a:t>
            </a:r>
            <a:endParaRPr lang="en-US" sz="2000" dirty="0">
              <a:solidFill>
                <a:schemeClr val="accent6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latin typeface="Calibri" pitchFamily="34" charset="0"/>
                <a:cs typeface="David" pitchFamily="34" charset="-79"/>
              </a:rPr>
              <a:t> 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endParaRPr lang="he-IL" sz="2400" dirty="0">
              <a:latin typeface="Calibri" pitchFamily="34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812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Middot HaRachamim </a:t>
            </a:r>
            <a:b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Allowing the Impossible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rtl="0">
              <a:buNone/>
            </a:pPr>
            <a:r>
              <a:rPr lang="en-GB" dirty="0" smtClean="0">
                <a:solidFill>
                  <a:schemeClr val="tx1"/>
                </a:solidFill>
              </a:rPr>
              <a:t>God can now dwell with the people even though they may be undeserving. 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74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144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covenant is </a:t>
            </a:r>
            <a:r>
              <a:rPr lang="en-US" sz="40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required</a:t>
            </a:r>
            <a:endParaRPr lang="en-US" sz="40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57200" y="2420888"/>
            <a:ext cx="834548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he-IL" sz="2400" b="1" dirty="0" smtClean="0">
                <a:cs typeface="David" pitchFamily="2" charset="-79"/>
              </a:rPr>
              <a:t>פרק לד</a:t>
            </a:r>
          </a:p>
          <a:p>
            <a:pPr algn="r" rtl="1"/>
            <a:r>
              <a:rPr lang="he-IL" sz="2400" b="1" dirty="0" smtClean="0">
                <a:cs typeface="David" pitchFamily="2" charset="-79"/>
              </a:rPr>
              <a:t>א</a:t>
            </a:r>
            <a:r>
              <a:rPr lang="he-IL" sz="2400" dirty="0" smtClean="0">
                <a:cs typeface="David" pitchFamily="2" charset="-79"/>
              </a:rPr>
              <a:t> </a:t>
            </a:r>
            <a:r>
              <a:rPr lang="he-IL" sz="2400" dirty="0">
                <a:cs typeface="David" pitchFamily="2" charset="-79"/>
              </a:rPr>
              <a:t>וַיֹּאמֶר יְהוָה אֶל-מֹשֶׁה, פְּסָל-לְךָ שְׁנֵי-לֻחֹת אֲבָנִים כָּרִאשֹׁנִים; וְכָתַבְתִּי, עַל-הַלֻּחֹת, אֶת-הַדְּבָרִים, אֲשֶׁר הָיוּ עַל-הַלֻּחֹת הָרִאשֹׁנִים אֲשֶׁר שִׁבַּרְתָּ.  </a:t>
            </a:r>
            <a:endParaRPr lang="he-IL" sz="2400" dirty="0" smtClean="0">
              <a:cs typeface="David" pitchFamily="2" charset="-79"/>
            </a:endParaRPr>
          </a:p>
          <a:p>
            <a:pPr algn="r" rtl="1"/>
            <a:r>
              <a:rPr lang="he-IL" sz="2400" b="1" dirty="0" smtClean="0">
                <a:cs typeface="David" pitchFamily="2" charset="-79"/>
              </a:rPr>
              <a:t>ב </a:t>
            </a:r>
            <a:r>
              <a:rPr lang="he-IL" sz="2400" dirty="0">
                <a:cs typeface="David" pitchFamily="2" charset="-79"/>
              </a:rPr>
              <a:t>וֶהְיֵה נָכוֹן, לַבֹּקֶר; וְעָלִיתָ בַבֹּקֶר אֶל-הַר סִינַי, וְנִצַּבְתָּ לִי שָׁם עַל-רֹאשׁ הָהָר.  </a:t>
            </a:r>
            <a:endParaRPr lang="he-IL" sz="2400" dirty="0" smtClean="0">
              <a:cs typeface="David" pitchFamily="2" charset="-79"/>
            </a:endParaRPr>
          </a:p>
          <a:p>
            <a:pPr algn="r" rtl="1"/>
            <a:r>
              <a:rPr lang="he-IL" sz="2400" b="1" dirty="0" smtClean="0">
                <a:cs typeface="David" pitchFamily="2" charset="-79"/>
              </a:rPr>
              <a:t>ג</a:t>
            </a:r>
            <a:r>
              <a:rPr lang="he-IL" sz="2400" dirty="0" smtClean="0">
                <a:cs typeface="David" pitchFamily="2" charset="-79"/>
              </a:rPr>
              <a:t> </a:t>
            </a:r>
            <a:r>
              <a:rPr lang="he-IL" sz="2400" dirty="0">
                <a:cs typeface="David" pitchFamily="2" charset="-79"/>
              </a:rPr>
              <a:t>וְאִישׁ לֹא-יַעֲלֶה עִמָּךְ, וְגַם-אִישׁ אַל-יֵרָא בְּכָל-הָהָר; גַּם-הַצֹּאן וְהַבָּקָר אַל-יִרְעוּ, אֶל-מוּל הָהָר הַהוּא.  </a:t>
            </a:r>
            <a:endParaRPr lang="he-IL" sz="2400" dirty="0" smtClean="0">
              <a:cs typeface="David" pitchFamily="2" charset="-79"/>
            </a:endParaRPr>
          </a:p>
          <a:p>
            <a:pPr algn="r" rtl="1"/>
            <a:r>
              <a:rPr lang="he-IL" sz="2400" b="1" dirty="0" smtClean="0">
                <a:cs typeface="David" pitchFamily="2" charset="-79"/>
              </a:rPr>
              <a:t>ד</a:t>
            </a:r>
            <a:r>
              <a:rPr lang="he-IL" sz="2400" dirty="0" smtClean="0">
                <a:cs typeface="David" pitchFamily="2" charset="-79"/>
              </a:rPr>
              <a:t> </a:t>
            </a:r>
            <a:r>
              <a:rPr lang="he-IL" sz="2400" dirty="0">
                <a:cs typeface="David" pitchFamily="2" charset="-79"/>
              </a:rPr>
              <a:t>וַיִּפְסֹל שְׁנֵי-לֻחֹת אֲבָנִים כָּרִאשֹׁנִים, וַיַּשְׁכֵּם מֹשֶׁה בַבֹּקֶר וַיַּעַל אֶל-הַר סִינַי, כַּאֲשֶׁר צִוָּה יְהוָה, אֹתוֹ; וַיִּקַּח בְּיָדוֹ, שְׁנֵי לֻחֹת אֲבָנִים. </a:t>
            </a:r>
            <a:endParaRPr lang="he-IL" sz="2400" dirty="0" smtClean="0">
              <a:cs typeface="David" pitchFamily="2" charset="-79"/>
            </a:endParaRPr>
          </a:p>
          <a:p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וַיֵּרֶד יְהוָה בֶּעָנָן, וַיִּתְיַצֵּב עִמּוֹ שָׁם; וַיִּקְרָא בְשֵׁם, יְהוָה. 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57200" y="1562472"/>
            <a:ext cx="8153400" cy="85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rtl="0"/>
            <a:r>
              <a:rPr lang="en-US" sz="2800" dirty="0" smtClean="0">
                <a:solidFill>
                  <a:schemeClr val="accent5"/>
                </a:solidFill>
              </a:rPr>
              <a:t>Re-establishing Brit Sinai:</a:t>
            </a:r>
            <a:endParaRPr lang="en-US" sz="2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7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786210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>
                <a:solidFill>
                  <a:schemeClr val="accent5"/>
                </a:solidFill>
              </a:rPr>
              <a:t>Mitzvot remain the same, but the attributes must change – the new </a:t>
            </a:r>
            <a:r>
              <a:rPr lang="en-US" dirty="0" smtClean="0">
                <a:solidFill>
                  <a:schemeClr val="accent5"/>
                </a:solidFill>
              </a:rPr>
              <a:t>‘amendment’: </a:t>
            </a:r>
            <a:r>
              <a:rPr lang="en-US" dirty="0">
                <a:solidFill>
                  <a:schemeClr val="accent5"/>
                </a:solidFill>
              </a:rPr>
              <a:t/>
            </a:r>
            <a:br>
              <a:rPr lang="en-US" dirty="0">
                <a:solidFill>
                  <a:schemeClr val="accent5"/>
                </a:solidFill>
              </a:rPr>
            </a:br>
            <a:endParaRPr lang="he-IL" dirty="0"/>
          </a:p>
        </p:txBody>
      </p:sp>
      <p:sp>
        <p:nvSpPr>
          <p:cNvPr id="5" name="Text Box 8"/>
          <p:cNvSpPr txBox="1">
            <a:spLocks noGrp="1" noChangeArrowheads="1"/>
          </p:cNvSpPr>
          <p:nvPr>
            <p:ph idx="1"/>
          </p:nvPr>
        </p:nvSpPr>
        <p:spPr bwMode="auto">
          <a:xfrm>
            <a:off x="467544" y="2924944"/>
            <a:ext cx="8229600" cy="265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וַיַּעֲבֹר יְהוָה עַל-פָּנָיו, וַיִּקְרָא, יְהוָה יְהוָה, אֵל רַחוּם וְחַנּוּן--אֶרֶךְ אַפַּיִם, וְרַב-חֶסֶד וֶאֱמֶת.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נֹצֵר חֶסֶד לָאֲלָפִים, נֹשֵׂא עָו‍ֹן וָפֶשַׁע וְחַטָּאָה; וְנַקֵּה, לֹא יְנַקֶּה--פֹּקֵד עֲו‍ֹן אָבוֹת עַל-בָּנִים וְעַל-בְּנֵי בָנִים, עַל-שִׁלֵּשִׁים וְעַל-רִבֵּעִים. </a:t>
            </a:r>
            <a:endParaRPr lang="en-GB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3115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GB" sz="5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Din to Rachamim</a:t>
            </a:r>
            <a:endParaRPr lang="he-IL" sz="54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4040188" cy="639762"/>
          </a:xfrm>
        </p:spPr>
        <p:txBody>
          <a:bodyPr/>
          <a:lstStyle/>
          <a:p>
            <a:pPr algn="ctr" rtl="0"/>
            <a:r>
              <a:rPr lang="en-GB" u="sng" dirty="0" smtClean="0"/>
              <a:t>The First Luchot</a:t>
            </a:r>
            <a:endParaRPr lang="he-IL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e-IL" dirty="0">
                <a:cs typeface="David" pitchFamily="2" charset="-79"/>
              </a:rPr>
              <a:t>כִּי אָנֹכִי יְהוָה אֱלֹהֶיךָ, </a:t>
            </a:r>
            <a:r>
              <a:rPr lang="he-IL" b="1" dirty="0">
                <a:solidFill>
                  <a:srgbClr val="FF0000"/>
                </a:solidFill>
                <a:cs typeface="David" pitchFamily="2" charset="-79"/>
              </a:rPr>
              <a:t>אֵל קַנָּא</a:t>
            </a:r>
            <a:r>
              <a:rPr lang="en-US" dirty="0">
                <a:cs typeface="David" pitchFamily="2" charset="-79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dirty="0">
                <a:cs typeface="David" pitchFamily="2" charset="-79"/>
              </a:rPr>
              <a:t>--</a:t>
            </a:r>
            <a:r>
              <a:rPr lang="he-IL" b="1" dirty="0">
                <a:solidFill>
                  <a:schemeClr val="hlink"/>
                </a:solidFill>
                <a:cs typeface="David" pitchFamily="2" charset="-79"/>
              </a:rPr>
              <a:t>פֹּקֵד עֲו</a:t>
            </a:r>
            <a:r>
              <a:rPr lang="he-IL" b="1" dirty="0">
                <a:solidFill>
                  <a:schemeClr val="hlink"/>
                </a:solidFill>
              </a:rPr>
              <a:t>‍</a:t>
            </a:r>
            <a:r>
              <a:rPr lang="he-IL" b="1" dirty="0">
                <a:solidFill>
                  <a:schemeClr val="hlink"/>
                </a:solidFill>
                <a:cs typeface="David" pitchFamily="2" charset="-79"/>
              </a:rPr>
              <a:t>ֹן אָבֹת עַל-בָּנִים עַל-שִׁלֵּשִׁים וְעַל-רִבֵּעִים, לְשֹׂנְאָי</a:t>
            </a:r>
            <a:r>
              <a:rPr lang="en-US" dirty="0">
                <a:cs typeface="David" pitchFamily="2" charset="-79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he-IL" b="1" dirty="0">
                <a:solidFill>
                  <a:schemeClr val="folHlink"/>
                </a:solidFill>
                <a:cs typeface="David" pitchFamily="2" charset="-79"/>
              </a:rPr>
              <a:t>וְעֹשֶׂה חֶסֶד</a:t>
            </a:r>
            <a:r>
              <a:rPr lang="he-IL" dirty="0">
                <a:cs typeface="David" pitchFamily="2" charset="-79"/>
              </a:rPr>
              <a:t>, לַאֲלָפִים--</a:t>
            </a:r>
            <a:r>
              <a:rPr lang="he-IL" b="1" dirty="0">
                <a:solidFill>
                  <a:schemeClr val="folHlink"/>
                </a:solidFill>
                <a:cs typeface="David" pitchFamily="2" charset="-79"/>
              </a:rPr>
              <a:t>לְאֹהֲבַי,</a:t>
            </a:r>
            <a:r>
              <a:rPr lang="he-IL" dirty="0">
                <a:cs typeface="David" pitchFamily="2" charset="-79"/>
              </a:rPr>
              <a:t> וּלְשֹׁמְרֵי מִצְו</a:t>
            </a:r>
            <a:r>
              <a:rPr lang="he-IL" dirty="0"/>
              <a:t>‍</a:t>
            </a:r>
            <a:r>
              <a:rPr lang="he-IL" dirty="0">
                <a:cs typeface="David" pitchFamily="2" charset="-79"/>
              </a:rPr>
              <a:t>ֹתָי</a:t>
            </a:r>
            <a:r>
              <a:rPr lang="en-US" dirty="0">
                <a:cs typeface="David" pitchFamily="2" charset="-79"/>
              </a:rPr>
              <a:t> </a:t>
            </a:r>
          </a:p>
          <a:p>
            <a:pPr>
              <a:spcBef>
                <a:spcPts val="0"/>
              </a:spcBef>
            </a:pPr>
            <a:r>
              <a:rPr lang="he-IL" dirty="0">
                <a:cs typeface="David" pitchFamily="2" charset="-79"/>
              </a:rPr>
              <a:t>כִּי </a:t>
            </a:r>
            <a:r>
              <a:rPr lang="he-IL" b="1" dirty="0">
                <a:solidFill>
                  <a:srgbClr val="008000"/>
                </a:solidFill>
                <a:cs typeface="David" pitchFamily="2" charset="-79"/>
              </a:rPr>
              <a:t>לֹא יְנַקֶּה יְהוָה,</a:t>
            </a:r>
            <a:r>
              <a:rPr lang="he-IL" dirty="0">
                <a:cs typeface="David" pitchFamily="2" charset="-79"/>
              </a:rPr>
              <a:t> אֵת אֲשֶׁר-יִשָּׂא אֶת-שְׁמוֹ לַשָּׁוְא</a:t>
            </a:r>
            <a:r>
              <a:rPr lang="en-US" dirty="0">
                <a:cs typeface="David" pitchFamily="2" charset="-79"/>
              </a:rPr>
              <a:t> </a:t>
            </a:r>
          </a:p>
          <a:p>
            <a:pPr>
              <a:spcBef>
                <a:spcPts val="0"/>
              </a:spcBef>
            </a:pPr>
            <a:r>
              <a:rPr lang="he-IL" dirty="0">
                <a:cs typeface="David" pitchFamily="2" charset="-79"/>
              </a:rPr>
              <a:t>כִּי </a:t>
            </a:r>
            <a:r>
              <a:rPr lang="he-IL" b="1" dirty="0">
                <a:solidFill>
                  <a:srgbClr val="CC0099"/>
                </a:solidFill>
                <a:cs typeface="David" pitchFamily="2" charset="-79"/>
              </a:rPr>
              <a:t>לֹא יִשָּׂא לְפִשְׁעֲכֶם</a:t>
            </a:r>
            <a:r>
              <a:rPr lang="he-IL" dirty="0">
                <a:cs typeface="David" pitchFamily="2" charset="-79"/>
              </a:rPr>
              <a:t>, כִּי שְׁמִי בְּקִרְבּוֹ</a:t>
            </a:r>
            <a:r>
              <a:rPr lang="en-US" dirty="0">
                <a:cs typeface="David" pitchFamily="2" charset="-79"/>
              </a:rPr>
              <a:t> </a:t>
            </a:r>
          </a:p>
          <a:p>
            <a:pPr>
              <a:spcBef>
                <a:spcPts val="0"/>
              </a:spcBef>
            </a:pPr>
            <a:r>
              <a:rPr lang="he-IL" b="1" dirty="0">
                <a:solidFill>
                  <a:schemeClr val="accent2"/>
                </a:solidFill>
                <a:cs typeface="David" pitchFamily="2" charset="-79"/>
              </a:rPr>
              <a:t>וְיִחַר-אַפִּי בָהֶם וַאֲכַלֵּם</a:t>
            </a:r>
            <a:endParaRPr lang="he-I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041775" cy="639762"/>
          </a:xfrm>
        </p:spPr>
        <p:txBody>
          <a:bodyPr/>
          <a:lstStyle/>
          <a:p>
            <a:pPr algn="ctr" rtl="0"/>
            <a:r>
              <a:rPr lang="en-GB" u="sng" dirty="0" smtClean="0"/>
              <a:t>The Second Luchot</a:t>
            </a:r>
            <a:endParaRPr lang="he-IL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e-IL" dirty="0">
                <a:cs typeface="David" pitchFamily="2" charset="-79"/>
              </a:rPr>
              <a:t>וַיַּעֲבֹר יְהוָה עַל-פָּנָיו, וַיִּקְרָא, </a:t>
            </a:r>
            <a:endParaRPr lang="en-US" dirty="0">
              <a:cs typeface="David" pitchFamily="2" charset="-79"/>
            </a:endParaRPr>
          </a:p>
          <a:p>
            <a:pPr>
              <a:lnSpc>
                <a:spcPct val="90000"/>
              </a:lnSpc>
            </a:pPr>
            <a:r>
              <a:rPr lang="he-IL" dirty="0">
                <a:cs typeface="David" pitchFamily="2" charset="-79"/>
              </a:rPr>
              <a:t>יְהוָה יְהוָה, </a:t>
            </a:r>
            <a:r>
              <a:rPr lang="he-IL" b="1" dirty="0">
                <a:solidFill>
                  <a:srgbClr val="FF0000"/>
                </a:solidFill>
                <a:cs typeface="David" pitchFamily="2" charset="-79"/>
              </a:rPr>
              <a:t>אֵל רַחוּם וְחַנּוּן-</a:t>
            </a:r>
            <a:r>
              <a:rPr lang="he-IL" dirty="0">
                <a:cs typeface="David" pitchFamily="2" charset="-79"/>
              </a:rPr>
              <a:t>-</a:t>
            </a:r>
            <a:r>
              <a:rPr lang="he-IL" b="1" dirty="0">
                <a:solidFill>
                  <a:schemeClr val="accent2"/>
                </a:solidFill>
                <a:cs typeface="David" pitchFamily="2" charset="-79"/>
              </a:rPr>
              <a:t>אֶרֶךְ אַפַּיִם</a:t>
            </a:r>
            <a:r>
              <a:rPr lang="he-IL" dirty="0">
                <a:cs typeface="David" pitchFamily="2" charset="-79"/>
              </a:rPr>
              <a:t>,</a:t>
            </a:r>
            <a:endParaRPr lang="en-US" dirty="0">
              <a:cs typeface="David" pitchFamily="2" charset="-79"/>
            </a:endParaRPr>
          </a:p>
          <a:p>
            <a:pPr>
              <a:lnSpc>
                <a:spcPct val="90000"/>
              </a:lnSpc>
            </a:pPr>
            <a:r>
              <a:rPr lang="he-IL" b="1" dirty="0">
                <a:solidFill>
                  <a:schemeClr val="folHlink"/>
                </a:solidFill>
                <a:cs typeface="David" pitchFamily="2" charset="-79"/>
              </a:rPr>
              <a:t> וְרַב-חֶסֶד </a:t>
            </a:r>
            <a:r>
              <a:rPr lang="he-IL" dirty="0">
                <a:cs typeface="David" pitchFamily="2" charset="-79"/>
              </a:rPr>
              <a:t>וֶאֱמֶת</a:t>
            </a:r>
            <a:endParaRPr lang="en-US" dirty="0">
              <a:cs typeface="David" pitchFamily="2" charset="-79"/>
            </a:endParaRPr>
          </a:p>
          <a:p>
            <a:pPr>
              <a:lnSpc>
                <a:spcPct val="90000"/>
              </a:lnSpc>
            </a:pPr>
            <a:r>
              <a:rPr lang="he-IL" b="1" dirty="0">
                <a:solidFill>
                  <a:schemeClr val="folHlink"/>
                </a:solidFill>
                <a:cs typeface="David" pitchFamily="2" charset="-79"/>
              </a:rPr>
              <a:t>נֹצֵר חֶסֶד</a:t>
            </a:r>
            <a:r>
              <a:rPr lang="he-IL" dirty="0">
                <a:cs typeface="David" pitchFamily="2" charset="-79"/>
              </a:rPr>
              <a:t> לָאֲלָפִים</a:t>
            </a:r>
            <a:r>
              <a:rPr lang="he-IL" dirty="0" smtClean="0">
                <a:cs typeface="David" pitchFamily="2" charset="-79"/>
              </a:rPr>
              <a:t>, </a:t>
            </a:r>
            <a:endParaRPr lang="en-US" dirty="0">
              <a:cs typeface="David" pitchFamily="2" charset="-79"/>
            </a:endParaRPr>
          </a:p>
          <a:p>
            <a:pPr>
              <a:lnSpc>
                <a:spcPct val="90000"/>
              </a:lnSpc>
            </a:pPr>
            <a:r>
              <a:rPr lang="he-IL" dirty="0">
                <a:cs typeface="David" pitchFamily="2" charset="-79"/>
              </a:rPr>
              <a:t> </a:t>
            </a:r>
            <a:r>
              <a:rPr lang="he-IL" b="1" dirty="0">
                <a:solidFill>
                  <a:srgbClr val="CC0099"/>
                </a:solidFill>
                <a:cs typeface="David" pitchFamily="2" charset="-79"/>
              </a:rPr>
              <a:t>נֹשֵׂא עָו</a:t>
            </a:r>
            <a:r>
              <a:rPr lang="he-IL" b="1" dirty="0">
                <a:solidFill>
                  <a:srgbClr val="CC0099"/>
                </a:solidFill>
              </a:rPr>
              <a:t>‍</a:t>
            </a:r>
            <a:r>
              <a:rPr lang="he-IL" b="1" dirty="0">
                <a:solidFill>
                  <a:srgbClr val="CC0099"/>
                </a:solidFill>
                <a:cs typeface="David" pitchFamily="2" charset="-79"/>
              </a:rPr>
              <a:t>ֹן וָפֶשַׁע</a:t>
            </a:r>
            <a:r>
              <a:rPr lang="he-IL" dirty="0">
                <a:cs typeface="David" pitchFamily="2" charset="-79"/>
              </a:rPr>
              <a:t> וְחַטָּאָה;</a:t>
            </a:r>
            <a:endParaRPr lang="en-US" dirty="0">
              <a:cs typeface="David" pitchFamily="2" charset="-79"/>
            </a:endParaRPr>
          </a:p>
          <a:p>
            <a:pPr>
              <a:lnSpc>
                <a:spcPct val="90000"/>
              </a:lnSpc>
            </a:pPr>
            <a:r>
              <a:rPr lang="he-IL" dirty="0">
                <a:cs typeface="David" pitchFamily="2" charset="-79"/>
              </a:rPr>
              <a:t> </a:t>
            </a:r>
            <a:r>
              <a:rPr lang="he-IL" b="1" dirty="0">
                <a:solidFill>
                  <a:srgbClr val="008000"/>
                </a:solidFill>
                <a:cs typeface="David" pitchFamily="2" charset="-79"/>
              </a:rPr>
              <a:t>וְנַקֵּה, לֹא יְנַקֶּה-</a:t>
            </a:r>
            <a:endParaRPr lang="en-US" b="1" dirty="0">
              <a:solidFill>
                <a:srgbClr val="008000"/>
              </a:solidFill>
              <a:cs typeface="David" pitchFamily="2" charset="-79"/>
            </a:endParaRPr>
          </a:p>
          <a:p>
            <a:pPr>
              <a:lnSpc>
                <a:spcPct val="90000"/>
              </a:lnSpc>
            </a:pPr>
            <a:r>
              <a:rPr lang="he-IL" b="1" dirty="0">
                <a:solidFill>
                  <a:schemeClr val="hlink"/>
                </a:solidFill>
                <a:cs typeface="David" pitchFamily="2" charset="-79"/>
              </a:rPr>
              <a:t>-פֹּקֵד עֲו</a:t>
            </a:r>
            <a:r>
              <a:rPr lang="he-IL" b="1" dirty="0">
                <a:solidFill>
                  <a:schemeClr val="hlink"/>
                </a:solidFill>
              </a:rPr>
              <a:t>‍</a:t>
            </a:r>
            <a:r>
              <a:rPr lang="he-IL" b="1" dirty="0">
                <a:solidFill>
                  <a:schemeClr val="hlink"/>
                </a:solidFill>
                <a:cs typeface="David" pitchFamily="2" charset="-79"/>
              </a:rPr>
              <a:t>ֹן אָבוֹת עַל-בָּנִים וְעַל-בְּנֵי בָנִים, עַל-שִׁלֵּשִׁים וְעַל-רִבֵּעִים</a:t>
            </a:r>
            <a:r>
              <a:rPr lang="en-US" dirty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006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Moshe’s final request	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164" y="1600200"/>
            <a:ext cx="8515672" cy="45259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n-US" sz="2400" dirty="0"/>
              <a:t>After God’s declaration of His new </a:t>
            </a:r>
            <a:r>
              <a:rPr lang="en-US" sz="2400" dirty="0" smtClean="0"/>
              <a:t>mi</a:t>
            </a:r>
            <a:r>
              <a:rPr lang="en-GB" sz="2400" dirty="0"/>
              <a:t>d</a:t>
            </a:r>
            <a:r>
              <a:rPr lang="en-US" sz="2400" dirty="0" smtClean="0"/>
              <a:t>dot </a:t>
            </a:r>
            <a:r>
              <a:rPr lang="en-US" sz="2400" dirty="0"/>
              <a:t>– Moshe ‘seizes the moment’. Note his request:</a:t>
            </a:r>
          </a:p>
          <a:p>
            <a:pPr marL="0" indent="0" algn="r">
              <a:lnSpc>
                <a:spcPct val="90000"/>
              </a:lnSpc>
              <a:buNone/>
            </a:pPr>
            <a:r>
              <a:rPr lang="he-IL" sz="2400" b="1" dirty="0"/>
              <a:t>ח</a:t>
            </a:r>
            <a:r>
              <a:rPr lang="he-IL" sz="2400" dirty="0"/>
              <a:t> וַיְמַהֵר, מֹשֶׁה; וַיִּקֹּד אַרְצָה, וַיִּשְׁתָּחוּ</a:t>
            </a:r>
            <a:r>
              <a:rPr lang="en-US" sz="2400" dirty="0"/>
              <a:t>.  </a:t>
            </a:r>
            <a:endParaRPr lang="en-US" sz="2400" dirty="0">
              <a:cs typeface="David" pitchFamily="2" charset="-79"/>
            </a:endParaRPr>
          </a:p>
          <a:p>
            <a:pPr marL="0" indent="0" algn="r">
              <a:lnSpc>
                <a:spcPct val="90000"/>
              </a:lnSpc>
              <a:buNone/>
            </a:pPr>
            <a:r>
              <a:rPr lang="he-IL" sz="2400" b="1" dirty="0">
                <a:cs typeface="David" pitchFamily="2" charset="-79"/>
              </a:rPr>
              <a:t>ט</a:t>
            </a:r>
            <a:r>
              <a:rPr lang="he-IL" sz="2400" dirty="0">
                <a:cs typeface="David" pitchFamily="2" charset="-79"/>
              </a:rPr>
              <a:t> וַיֹּאמֶר אִם-נָא מָצָאתִי חֵן בְּעֵינֶיךָ, אֲדֹנָי, </a:t>
            </a:r>
            <a:r>
              <a:rPr lang="he-IL" sz="2400" b="1" dirty="0">
                <a:solidFill>
                  <a:schemeClr val="folHlink"/>
                </a:solidFill>
                <a:cs typeface="David" pitchFamily="2" charset="-79"/>
              </a:rPr>
              <a:t>יֵלֶךְ-נָא אֲדֹנָי, בְּקִרְבֵּנוּ:</a:t>
            </a:r>
            <a:r>
              <a:rPr lang="he-IL" sz="2400" dirty="0">
                <a:cs typeface="David" pitchFamily="2" charset="-79"/>
              </a:rPr>
              <a:t> </a:t>
            </a:r>
            <a:r>
              <a:rPr lang="he-IL" sz="2400" b="1" i="1" dirty="0">
                <a:solidFill>
                  <a:srgbClr val="FF0000"/>
                </a:solidFill>
                <a:cs typeface="David" pitchFamily="2" charset="-79"/>
              </a:rPr>
              <a:t> </a:t>
            </a:r>
            <a:endParaRPr lang="he-IL" sz="2400" b="1" i="1" dirty="0" smtClean="0">
              <a:solidFill>
                <a:srgbClr val="FF0000"/>
              </a:solidFill>
              <a:cs typeface="David" pitchFamily="2" charset="-79"/>
            </a:endParaRPr>
          </a:p>
          <a:p>
            <a:pPr marL="0" indent="0" algn="r">
              <a:lnSpc>
                <a:spcPct val="90000"/>
              </a:lnSpc>
              <a:buNone/>
            </a:pPr>
            <a:r>
              <a:rPr lang="he-IL" sz="2400" b="1" i="1" dirty="0" smtClean="0">
                <a:solidFill>
                  <a:srgbClr val="FF0000"/>
                </a:solidFill>
                <a:cs typeface="David" pitchFamily="2" charset="-79"/>
              </a:rPr>
              <a:t>כִּי </a:t>
            </a:r>
            <a:r>
              <a:rPr lang="he-IL" sz="2400" b="1" dirty="0">
                <a:solidFill>
                  <a:schemeClr val="hlink"/>
                </a:solidFill>
                <a:cs typeface="David" pitchFamily="2" charset="-79"/>
              </a:rPr>
              <a:t>עַם-קְשֵׁה-עֹרֶף הוּא</a:t>
            </a:r>
            <a:r>
              <a:rPr lang="he-IL" sz="2400" dirty="0">
                <a:cs typeface="David" pitchFamily="2" charset="-79"/>
              </a:rPr>
              <a:t>, וְסָלַחְתָּ לַעֲו</a:t>
            </a:r>
            <a:r>
              <a:rPr lang="he-IL" sz="2400" dirty="0"/>
              <a:t>‍</a:t>
            </a:r>
            <a:r>
              <a:rPr lang="he-IL" sz="2400" dirty="0">
                <a:cs typeface="David" pitchFamily="2" charset="-79"/>
              </a:rPr>
              <a:t>ֹנֵנוּ וּלְחַטָּאתֵנוּ וּנְחַלְתָּנוּ</a:t>
            </a:r>
            <a:r>
              <a:rPr lang="en-US" sz="2400" dirty="0">
                <a:cs typeface="David" pitchFamily="2" charset="-79"/>
              </a:rPr>
              <a:t>. </a:t>
            </a:r>
          </a:p>
          <a:p>
            <a:pPr marL="0" indent="0" algn="r">
              <a:lnSpc>
                <a:spcPct val="90000"/>
              </a:lnSpc>
              <a:buNone/>
            </a:pPr>
            <a:endParaRPr lang="en-US" sz="2400" dirty="0"/>
          </a:p>
          <a:p>
            <a:pPr algn="l" rtl="0">
              <a:lnSpc>
                <a:spcPct val="90000"/>
              </a:lnSpc>
            </a:pPr>
            <a:r>
              <a:rPr lang="en-US" sz="2400" dirty="0"/>
              <a:t>Note how this is in direct contrast to God’s earlier threat from 33:2-3: [the word </a:t>
            </a:r>
            <a:r>
              <a:rPr lang="he-IL" sz="2400" b="1" i="1" dirty="0">
                <a:solidFill>
                  <a:srgbClr val="FF0000"/>
                </a:solidFill>
                <a:cs typeface="David" pitchFamily="2" charset="-79"/>
              </a:rPr>
              <a:t>כִּי</a:t>
            </a:r>
            <a:r>
              <a:rPr lang="en-US" sz="2400" b="1" i="1" dirty="0">
                <a:solidFill>
                  <a:srgbClr val="FF0000"/>
                </a:solidFill>
                <a:cs typeface="David" pitchFamily="2" charset="-79"/>
              </a:rPr>
              <a:t> </a:t>
            </a:r>
            <a:r>
              <a:rPr lang="en-US" sz="2400" dirty="0"/>
              <a:t>can mean ‘because’ or ‘even though’]</a:t>
            </a:r>
          </a:p>
          <a:p>
            <a:pPr marL="0" indent="0" algn="r">
              <a:lnSpc>
                <a:spcPct val="90000"/>
              </a:lnSpc>
              <a:buNone/>
            </a:pPr>
            <a:r>
              <a:rPr lang="he-IL" sz="2400" dirty="0">
                <a:cs typeface="David" pitchFamily="2" charset="-79"/>
              </a:rPr>
              <a:t>וְשָׁלַחְתִּי לְפָנֶיךָ, מַלְאָךְ</a:t>
            </a:r>
            <a:endParaRPr lang="en-US" sz="2400" dirty="0">
              <a:cs typeface="David" pitchFamily="2" charset="-79"/>
            </a:endParaRPr>
          </a:p>
          <a:p>
            <a:pPr marL="0" indent="0" algn="r">
              <a:lnSpc>
                <a:spcPct val="90000"/>
              </a:lnSpc>
              <a:buNone/>
            </a:pPr>
            <a:r>
              <a:rPr lang="he-IL" sz="2400" b="1" dirty="0">
                <a:solidFill>
                  <a:schemeClr val="folHlink"/>
                </a:solidFill>
                <a:cs typeface="David" pitchFamily="2" charset="-79"/>
              </a:rPr>
              <a:t>כִּי לֹא אֶעֱלֶה בְּקִרְבְּךָ</a:t>
            </a:r>
            <a:r>
              <a:rPr lang="he-IL" sz="2400" dirty="0">
                <a:cs typeface="David" pitchFamily="2" charset="-79"/>
              </a:rPr>
              <a:t>, </a:t>
            </a:r>
            <a:r>
              <a:rPr lang="he-IL" sz="2400" b="1" i="1" dirty="0">
                <a:solidFill>
                  <a:srgbClr val="FF0000"/>
                </a:solidFill>
                <a:cs typeface="David" pitchFamily="2" charset="-79"/>
              </a:rPr>
              <a:t>כִּי</a:t>
            </a:r>
            <a:r>
              <a:rPr lang="he-IL" sz="2400" dirty="0">
                <a:cs typeface="David" pitchFamily="2" charset="-79"/>
              </a:rPr>
              <a:t> </a:t>
            </a:r>
            <a:r>
              <a:rPr lang="he-IL" sz="2400" b="1" dirty="0">
                <a:solidFill>
                  <a:schemeClr val="hlink"/>
                </a:solidFill>
                <a:cs typeface="David" pitchFamily="2" charset="-79"/>
              </a:rPr>
              <a:t>עַם-קְשֵׁה-עֹרֶף אַתָּה-</a:t>
            </a:r>
            <a:r>
              <a:rPr lang="he-IL" sz="2400" dirty="0">
                <a:cs typeface="David" pitchFamily="2" charset="-79"/>
              </a:rPr>
              <a:t>-פֶּן-אֲכֶלְךָ, </a:t>
            </a:r>
            <a:r>
              <a:rPr lang="he-IL" sz="2400" dirty="0" smtClean="0">
                <a:cs typeface="David" pitchFamily="2" charset="-79"/>
              </a:rPr>
              <a:t>בַּדָּרֶך.</a:t>
            </a:r>
            <a:r>
              <a:rPr lang="en-US" sz="2400" dirty="0" smtClean="0">
                <a:cs typeface="David" pitchFamily="2" charset="-79"/>
              </a:rPr>
              <a:t>        </a:t>
            </a:r>
            <a:endParaRPr lang="en-US" sz="2400" dirty="0">
              <a:cs typeface="David" pitchFamily="2" charset="-79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943600" y="37338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754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summary…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GB" dirty="0" smtClean="0">
                <a:solidFill>
                  <a:schemeClr val="accent4"/>
                </a:solidFill>
                <a:effectLst/>
                <a:latin typeface="+mj-lt"/>
                <a:ea typeface="Calibri"/>
                <a:cs typeface="David"/>
              </a:rPr>
              <a:t>Action in </a:t>
            </a:r>
            <a:r>
              <a:rPr lang="en-GB" dirty="0">
                <a:solidFill>
                  <a:schemeClr val="accent4"/>
                </a:solidFill>
                <a:latin typeface="+mj-lt"/>
                <a:ea typeface="Calibri"/>
                <a:cs typeface="David"/>
              </a:rPr>
              <a:t>M</a:t>
            </a:r>
            <a:r>
              <a:rPr lang="en-GB" dirty="0" smtClean="0">
                <a:solidFill>
                  <a:schemeClr val="accent4"/>
                </a:solidFill>
                <a:effectLst/>
                <a:latin typeface="+mj-lt"/>
                <a:ea typeface="Calibri"/>
                <a:cs typeface="David"/>
              </a:rPr>
              <a:t>ikdash represents Am Yisrael's desire to be God's partner – essence of Brit Sinai.</a:t>
            </a:r>
          </a:p>
          <a:p>
            <a:pPr algn="l" rtl="0"/>
            <a:r>
              <a:rPr lang="en-GB" dirty="0" smtClean="0">
                <a:solidFill>
                  <a:schemeClr val="accent4"/>
                </a:solidFill>
                <a:effectLst/>
                <a:latin typeface="+mj-lt"/>
                <a:ea typeface="Calibri"/>
                <a:cs typeface="David"/>
              </a:rPr>
              <a:t> Partnership requires diligence. </a:t>
            </a:r>
          </a:p>
          <a:p>
            <a:pPr algn="l" rtl="0"/>
            <a:r>
              <a:rPr lang="en-GB" dirty="0" smtClean="0">
                <a:solidFill>
                  <a:schemeClr val="accent4"/>
                </a:solidFill>
                <a:effectLst/>
                <a:latin typeface="+mj-lt"/>
                <a:ea typeface="Calibri"/>
                <a:cs typeface="David"/>
              </a:rPr>
              <a:t>Job is so important then punished for slightest infraction as God's reputation is at stake. </a:t>
            </a:r>
          </a:p>
          <a:p>
            <a:pPr algn="l" rtl="0"/>
            <a:r>
              <a:rPr lang="en-GB" dirty="0" smtClean="0">
                <a:solidFill>
                  <a:schemeClr val="accent4"/>
                </a:solidFill>
                <a:effectLst/>
                <a:latin typeface="+mj-lt"/>
                <a:ea typeface="Calibri"/>
                <a:cs typeface="David"/>
              </a:rPr>
              <a:t>First luchot don't work – people can't live up to those high expectations. </a:t>
            </a:r>
          </a:p>
          <a:p>
            <a:pPr algn="l" rtl="0"/>
            <a:r>
              <a:rPr lang="en-GB" dirty="0" smtClean="0">
                <a:solidFill>
                  <a:schemeClr val="accent4"/>
                </a:solidFill>
                <a:effectLst/>
                <a:latin typeface="+mj-lt"/>
                <a:ea typeface="Calibri"/>
                <a:cs typeface="David"/>
              </a:rPr>
              <a:t>God enters new covenant with people – second luchot – and is willing to forgive them through Middot </a:t>
            </a:r>
            <a:r>
              <a:rPr lang="en-GB" dirty="0">
                <a:solidFill>
                  <a:schemeClr val="accent4"/>
                </a:solidFill>
                <a:latin typeface="+mj-lt"/>
                <a:ea typeface="Calibri"/>
                <a:cs typeface="David"/>
              </a:rPr>
              <a:t>H</a:t>
            </a:r>
            <a:r>
              <a:rPr lang="en-GB" dirty="0" smtClean="0">
                <a:solidFill>
                  <a:schemeClr val="accent4"/>
                </a:solidFill>
                <a:effectLst/>
                <a:latin typeface="+mj-lt"/>
                <a:ea typeface="Calibri"/>
                <a:cs typeface="David"/>
              </a:rPr>
              <a:t>arachamim. </a:t>
            </a:r>
          </a:p>
          <a:p>
            <a:pPr algn="l" rtl="0"/>
            <a:r>
              <a:rPr lang="en-GB" dirty="0" smtClean="0">
                <a:solidFill>
                  <a:schemeClr val="accent4"/>
                </a:solidFill>
                <a:effectLst/>
                <a:latin typeface="+mj-lt"/>
                <a:ea typeface="Calibri"/>
                <a:cs typeface="David"/>
              </a:rPr>
              <a:t>Contract based on our desire to be God's people. Saying 13 middot reminds us of that relationship. </a:t>
            </a:r>
            <a:endParaRPr lang="he-IL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90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207040"/>
              </p:ext>
            </p:extLst>
          </p:nvPr>
        </p:nvGraphicFramePr>
        <p:xfrm>
          <a:off x="467544" y="692696"/>
          <a:ext cx="822960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077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96EC31-76BF-481D-8733-5B2BC0B5E4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196EC31-76BF-481D-8733-5B2BC0B5E4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EFFD5A-6238-4837-A6A9-4C03B7C554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01EFFD5A-6238-4837-A6A9-4C03B7C554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7CD00F-940A-478E-859D-9D2FE99A1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947CD00F-940A-478E-859D-9D2FE99A19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346EF0-27BC-4042-BC88-2C47C4F51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A4346EF0-27BC-4042-BC88-2C47C4F51D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1987DC-22AE-4D82-9AFB-F410CC5BE8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5B1987DC-22AE-4D82-9AFB-F410CC5BE8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E8F091-1267-4F82-8C0A-6AE4EACE03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90E8F091-1267-4F82-8C0A-6AE4EACE03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A74529-C6FB-48BA-A573-5C8D6CF46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09A74529-C6FB-48BA-A573-5C8D6CF466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3A249F-8076-476A-AF78-103AF536BE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4F3A249F-8076-476A-AF78-103AF536BE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E33603-08B0-40CC-8ED1-661885482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48E33603-08B0-40CC-8ED1-661885482B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Mishkan as Replica of Har Sinai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GB" sz="2800" dirty="0" smtClean="0"/>
              <a:t>Mishkan</a:t>
            </a:r>
            <a:endParaRPr lang="he-IL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26768" cy="3951288"/>
          </a:xfrm>
        </p:spPr>
        <p:txBody>
          <a:bodyPr>
            <a:normAutofit fontScale="92500"/>
          </a:bodyPr>
          <a:lstStyle/>
          <a:p>
            <a:pPr marL="0" indent="0" algn="l" rtl="0">
              <a:buNone/>
            </a:pPr>
            <a:r>
              <a:rPr lang="en-GB" dirty="0" smtClean="0">
                <a:solidFill>
                  <a:schemeClr val="accent4"/>
                </a:solidFill>
              </a:rPr>
              <a:t>Kodesh Kedoshim – has Aron HaKodesh</a:t>
            </a:r>
          </a:p>
          <a:p>
            <a:pPr marL="0" indent="0" algn="l" rtl="0">
              <a:buNone/>
            </a:pPr>
            <a:endParaRPr lang="en-GB" dirty="0">
              <a:solidFill>
                <a:schemeClr val="accent4"/>
              </a:solidFill>
            </a:endParaRPr>
          </a:p>
          <a:p>
            <a:pPr marL="0" indent="0" algn="l" rtl="0">
              <a:buNone/>
            </a:pPr>
            <a:endParaRPr lang="en-GB" dirty="0" smtClean="0">
              <a:solidFill>
                <a:schemeClr val="accent4"/>
              </a:solidFill>
            </a:endParaRPr>
          </a:p>
          <a:p>
            <a:pPr marL="0" indent="0" algn="l" rtl="0">
              <a:buNone/>
            </a:pPr>
            <a:r>
              <a:rPr lang="en-GB" dirty="0" smtClean="0">
                <a:solidFill>
                  <a:schemeClr val="accent4"/>
                </a:solidFill>
              </a:rPr>
              <a:t>Kohen Gadol entering Kodesh Kedoshim </a:t>
            </a:r>
          </a:p>
          <a:p>
            <a:pPr marL="0" indent="0" algn="l" rtl="0">
              <a:buNone/>
            </a:pPr>
            <a:endParaRPr lang="en-GB" dirty="0">
              <a:solidFill>
                <a:schemeClr val="accent4"/>
              </a:solidFill>
            </a:endParaRPr>
          </a:p>
          <a:p>
            <a:pPr marL="0" indent="0" algn="l" rtl="0">
              <a:buNone/>
            </a:pPr>
            <a:r>
              <a:rPr lang="he-IL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מראה כהן...</a:t>
            </a:r>
          </a:p>
          <a:p>
            <a:pPr marL="0" indent="0" algn="l" rtl="0">
              <a:buNone/>
            </a:pPr>
            <a:r>
              <a:rPr lang="he-IL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אֱמֶת מַה נֶּהְדָּר הָיָה כֹּהֵן גָּדוֹל בְּצֵאתוֹ מִבֵּית קָדְשֵׁי הַקָּדָשִׁים בְּשָׁלוֹם בְּלִי פֶגַע </a:t>
            </a:r>
          </a:p>
          <a:p>
            <a:pPr marL="0" indent="0" algn="l" rtl="0">
              <a:buNone/>
            </a:pPr>
            <a:endParaRPr lang="he-IL" dirty="0">
              <a:solidFill>
                <a:schemeClr val="accent4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60032" y="1535113"/>
            <a:ext cx="3826768" cy="639762"/>
          </a:xfrm>
        </p:spPr>
        <p:txBody>
          <a:bodyPr>
            <a:normAutofit/>
          </a:bodyPr>
          <a:lstStyle/>
          <a:p>
            <a:pPr algn="l" rtl="0"/>
            <a:r>
              <a:rPr lang="en-GB" sz="2800" dirty="0" smtClean="0"/>
              <a:t>Har Sinai</a:t>
            </a:r>
            <a:endParaRPr lang="he-IL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860032" y="2174875"/>
            <a:ext cx="3826768" cy="3951288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GB" dirty="0" smtClean="0">
                <a:solidFill>
                  <a:schemeClr val="accent5"/>
                </a:solidFill>
              </a:rPr>
              <a:t>Top of Har Sinai – where God spoke to Moshe and gave him the Torah</a:t>
            </a:r>
          </a:p>
          <a:p>
            <a:pPr marL="0" indent="0" algn="l" rtl="0">
              <a:buNone/>
            </a:pPr>
            <a:endParaRPr lang="en-GB" dirty="0" smtClean="0">
              <a:solidFill>
                <a:schemeClr val="accent5"/>
              </a:solidFill>
            </a:endParaRPr>
          </a:p>
          <a:p>
            <a:pPr marL="0" indent="0" algn="l" rtl="0">
              <a:buNone/>
            </a:pPr>
            <a:r>
              <a:rPr lang="en-GB" dirty="0" smtClean="0">
                <a:solidFill>
                  <a:schemeClr val="accent5"/>
                </a:solidFill>
              </a:rPr>
              <a:t>Moshe Rabeinu ascending Har Sinai</a:t>
            </a:r>
          </a:p>
          <a:p>
            <a:pPr marL="0" indent="0" algn="l" rtl="0">
              <a:buNone/>
            </a:pPr>
            <a:endParaRPr lang="en-GB" dirty="0">
              <a:solidFill>
                <a:schemeClr val="accent5"/>
              </a:solidFill>
            </a:endParaRPr>
          </a:p>
          <a:p>
            <a:pPr marL="0" indent="0" algn="l" rtl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וַיְהִי, בְּרֶדֶת מֹשֶׁה מֵהַר סִינַי, וּשְׁנֵי לֻחֹת הָעֵדֻת בְּיַד-מֹשֶׁה, בְּרִדְתּוֹ מִן-הָהָר; וּמֹשֶׁה לֹא-יָדַע,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כִּי קָרַן עוֹר פָּנָיו-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-בְּדַבְּרוֹ אִתּוֹ. </a:t>
            </a:r>
            <a:endParaRPr lang="en-US" dirty="0" smtClean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he-IL" dirty="0">
              <a:solidFill>
                <a:schemeClr val="accent5"/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3808163" y="3172002"/>
            <a:ext cx="1080120" cy="432048"/>
          </a:xfrm>
          <a:prstGeom prst="leftRightArrow">
            <a:avLst/>
          </a:prstGeom>
          <a:gradFill flip="none" rotWithShape="1">
            <a:gsLst>
              <a:gs pos="0">
                <a:schemeClr val="accent4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Left-Right Arrow 8"/>
          <p:cNvSpPr/>
          <p:nvPr/>
        </p:nvSpPr>
        <p:spPr>
          <a:xfrm>
            <a:off x="3825145" y="4676215"/>
            <a:ext cx="1080120" cy="432048"/>
          </a:xfrm>
          <a:prstGeom prst="leftRightArrow">
            <a:avLst/>
          </a:prstGeom>
          <a:gradFill flip="none" rotWithShape="1">
            <a:gsLst>
              <a:gs pos="0">
                <a:schemeClr val="accent4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848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Summary…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GB" dirty="0"/>
              <a:t>Rituals are symbolic of nature of our relationship with </a:t>
            </a:r>
            <a:r>
              <a:rPr lang="en-GB" dirty="0" smtClean="0"/>
              <a:t>God. </a:t>
            </a:r>
            <a:endParaRPr lang="en-US" dirty="0"/>
          </a:p>
          <a:p>
            <a:pPr algn="l" rtl="0"/>
            <a:r>
              <a:rPr lang="en-GB" dirty="0" smtClean="0"/>
              <a:t>Yeshayahu – It's not that there are rituals and  teshuva is a separate thing.  Rituals reflect themes in </a:t>
            </a:r>
            <a:r>
              <a:rPr lang="en-GB" dirty="0"/>
              <a:t>C</a:t>
            </a:r>
            <a:r>
              <a:rPr lang="en-GB" dirty="0" smtClean="0"/>
              <a:t>humash which are the source of what teshuva is all about. </a:t>
            </a:r>
          </a:p>
          <a:p>
            <a:pPr algn="l" rtl="0"/>
            <a:r>
              <a:rPr lang="en-GB" dirty="0" smtClean="0"/>
              <a:t>We fast to </a:t>
            </a:r>
            <a:r>
              <a:rPr lang="en-GB" dirty="0"/>
              <a:t>remember that we are </a:t>
            </a:r>
            <a:r>
              <a:rPr lang="en-GB" dirty="0" smtClean="0"/>
              <a:t>God's </a:t>
            </a:r>
            <a:r>
              <a:rPr lang="en-GB" dirty="0"/>
              <a:t>people </a:t>
            </a:r>
            <a:r>
              <a:rPr lang="en-GB" dirty="0" smtClean="0"/>
              <a:t>and therefore need to establish a just </a:t>
            </a:r>
            <a:r>
              <a:rPr lang="en-GB" dirty="0"/>
              <a:t>society. </a:t>
            </a:r>
            <a:endParaRPr lang="en-GB" dirty="0" smtClean="0"/>
          </a:p>
          <a:p>
            <a:pPr algn="l" rtl="0"/>
            <a:r>
              <a:rPr lang="en-GB" dirty="0" smtClean="0"/>
              <a:t>Can't </a:t>
            </a:r>
            <a:r>
              <a:rPr lang="en-GB" dirty="0"/>
              <a:t>expect </a:t>
            </a:r>
            <a:r>
              <a:rPr lang="en-GB" dirty="0" smtClean="0"/>
              <a:t>God </a:t>
            </a:r>
            <a:r>
              <a:rPr lang="en-GB" dirty="0"/>
              <a:t>to answer </a:t>
            </a:r>
            <a:r>
              <a:rPr lang="en-GB" dirty="0" smtClean="0"/>
              <a:t>our </a:t>
            </a:r>
            <a:r>
              <a:rPr lang="en-GB" dirty="0"/>
              <a:t>prayers and </a:t>
            </a:r>
            <a:r>
              <a:rPr lang="en-GB" dirty="0" smtClean="0"/>
              <a:t>save His people </a:t>
            </a:r>
            <a:r>
              <a:rPr lang="en-GB" dirty="0"/>
              <a:t>if </a:t>
            </a:r>
            <a:r>
              <a:rPr lang="en-GB" dirty="0" smtClean="0"/>
              <a:t>we don’t </a:t>
            </a:r>
            <a:r>
              <a:rPr lang="en-GB" dirty="0"/>
              <a:t>act like His people. </a:t>
            </a:r>
            <a:endParaRPr lang="en-US" dirty="0"/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7942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Building a ‘Club House’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228600" algn="l" rt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effectLst/>
                <a:latin typeface="Times New Roman"/>
                <a:ea typeface="Calibri"/>
                <a:cs typeface="David"/>
              </a:rPr>
              <a:t>Moshe asks –</a:t>
            </a:r>
            <a:r>
              <a:rPr lang="he-IL" dirty="0" smtClean="0">
                <a:effectLst/>
                <a:latin typeface="Times New Roman"/>
                <a:ea typeface="Calibri"/>
                <a:cs typeface="David"/>
              </a:rPr>
              <a:t>ילך נא ה' בקרבנו</a:t>
            </a:r>
            <a:r>
              <a:rPr lang="en-GB" dirty="0" smtClean="0">
                <a:effectLst/>
                <a:latin typeface="Times New Roman"/>
                <a:ea typeface="Calibri"/>
                <a:cs typeface="David"/>
              </a:rPr>
              <a:t>.</a:t>
            </a:r>
            <a:endParaRPr lang="en-US" dirty="0">
              <a:ea typeface="Calibri"/>
              <a:cs typeface="Arial"/>
            </a:endParaRPr>
          </a:p>
          <a:p>
            <a:pPr indent="228600" algn="l" rt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effectLst/>
                <a:latin typeface="Times New Roman"/>
                <a:ea typeface="Calibri"/>
                <a:cs typeface="David"/>
              </a:rPr>
              <a:t>God's answer – the Shechina will return but not immediately. </a:t>
            </a:r>
          </a:p>
          <a:p>
            <a:pPr indent="228600" algn="l" rt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effectLst/>
                <a:latin typeface="Times New Roman"/>
                <a:ea typeface="Calibri"/>
                <a:cs typeface="David"/>
              </a:rPr>
              <a:t>Am Yisrael can't leave Har Sinai until Shechina comes back and Shechina doesn’t come back until the Mishkan is built. </a:t>
            </a:r>
          </a:p>
          <a:p>
            <a:pPr indent="228600" algn="l" rt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effectLst/>
                <a:latin typeface="Times New Roman"/>
                <a:ea typeface="Calibri"/>
                <a:cs typeface="David"/>
              </a:rPr>
              <a:t>The hard work involved in building the Mishkan expresses our intent. </a:t>
            </a:r>
          </a:p>
          <a:p>
            <a:pPr indent="228600" algn="l" rtl="0">
              <a:lnSpc>
                <a:spcPct val="115000"/>
              </a:lnSpc>
              <a:spcAft>
                <a:spcPts val="0"/>
              </a:spcAft>
            </a:pPr>
            <a:r>
              <a:rPr lang="en-GB" b="1" dirty="0" smtClean="0">
                <a:solidFill>
                  <a:schemeClr val="accent4"/>
                </a:solidFill>
                <a:effectLst/>
                <a:latin typeface="Times New Roman"/>
                <a:ea typeface="Calibri"/>
                <a:cs typeface="David"/>
              </a:rPr>
              <a:t>Need to express thoughts in actions. </a:t>
            </a:r>
            <a:endParaRPr lang="he-IL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7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Fasting as a Means to a Just Society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4525963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lang="he-IL" sz="2400" b="1" dirty="0" smtClean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endParaRPr lang="he-IL" sz="2400" b="1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he-IL" sz="2400" b="1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ו</a:t>
            </a:r>
            <a:r>
              <a:rPr lang="he-IL" sz="2400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sz="2400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הֲלוֹא זֶה צוֹם אֶבְחָרֵהוּ פַּתֵּחַ חַרְצֻבּוֹת רֶשַׁע הַתֵּר אֲגֻדּוֹת מוֹטָה וְשַׁלַּח רְצוּצִים חָפְשִׁים וְכָל-מוֹטָה תְּנַתֵּקוּ. </a:t>
            </a:r>
            <a:endParaRPr lang="en-US" sz="2400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endParaRPr lang="he-IL" sz="2400" b="1" dirty="0" smtClean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he-IL" sz="2400" b="1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ז</a:t>
            </a:r>
            <a:r>
              <a:rPr lang="he-IL" sz="2400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sz="2400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הֲלוֹא פָרֹס לָרָעֵב לַחְמֶךָ וַעֲנִיִּים מְרוּדִים תָּבִיא בָיִת כִּי-תִרְאֶה עָרֹם וְכִסִּיתוֹ וּמִבְּשָׂרְךָ לֹא תִתְעַלָּם.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7017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Rosh Chodesh Nissan</a:t>
            </a:r>
            <a:b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The Shechina Returns 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400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e-IL" sz="2300" b="1" dirty="0">
                <a:latin typeface="Calibri" pitchFamily="34" charset="0"/>
                <a:cs typeface="David" pitchFamily="34" charset="-79"/>
              </a:rPr>
              <a:t>ויקרא ט</a:t>
            </a:r>
            <a:endParaRPr lang="en-US" sz="2300" dirty="0"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>
                <a:latin typeface="Calibri" pitchFamily="34" charset="0"/>
                <a:cs typeface="David" pitchFamily="34" charset="-79"/>
              </a:rPr>
              <a:t>א</a:t>
            </a:r>
            <a:r>
              <a:rPr lang="he-IL" sz="2300" dirty="0">
                <a:latin typeface="Calibri" pitchFamily="34" charset="0"/>
                <a:cs typeface="David" pitchFamily="34" charset="-79"/>
              </a:rPr>
              <a:t> וַיְהִי בַּיּוֹם הַשְּׁמִינִי קָרָא מֹשֶׁה לְאַהֲרֹן וּלְבָנָיו וּלְזִקְנֵי יִשְׂרָאֵל. </a:t>
            </a:r>
            <a:endParaRPr lang="en-US" sz="2300" dirty="0"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>
                <a:latin typeface="Calibri" pitchFamily="34" charset="0"/>
                <a:cs typeface="David" pitchFamily="34" charset="-79"/>
              </a:rPr>
              <a:t>ב</a:t>
            </a:r>
            <a:r>
              <a:rPr lang="he-IL" sz="2300" dirty="0">
                <a:latin typeface="Calibri" pitchFamily="34" charset="0"/>
                <a:cs typeface="David" pitchFamily="34" charset="-79"/>
              </a:rPr>
              <a:t> וַיֹּאמֶר אֶל-</a:t>
            </a:r>
            <a:r>
              <a:rPr lang="he-IL" sz="2300" b="1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אַהֲרֹן</a:t>
            </a:r>
            <a:r>
              <a:rPr lang="he-IL" sz="2300" dirty="0">
                <a:latin typeface="Calibri" pitchFamily="34" charset="0"/>
                <a:cs typeface="David" pitchFamily="34" charset="-79"/>
              </a:rPr>
              <a:t> קַח-לְךָ </a:t>
            </a:r>
            <a:r>
              <a:rPr lang="he-IL" sz="2300" b="1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עֵגֶל בֶּן-בָּקָר ל</a:t>
            </a:r>
            <a:r>
              <a:rPr lang="he-IL" sz="2300" b="1" u="sng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ְחַטָּאת</a:t>
            </a:r>
            <a:r>
              <a:rPr lang="he-IL" sz="2300" b="1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 וְאַיִל </a:t>
            </a:r>
            <a:r>
              <a:rPr lang="he-IL" sz="2300" b="1" u="sng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לְעֹלָה</a:t>
            </a:r>
            <a:r>
              <a:rPr lang="he-IL" sz="2300" b="1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 תְּמִימִם </a:t>
            </a:r>
            <a:r>
              <a:rPr lang="he-IL" sz="2300" dirty="0">
                <a:latin typeface="Calibri" pitchFamily="34" charset="0"/>
                <a:cs typeface="David" pitchFamily="34" charset="-79"/>
              </a:rPr>
              <a:t>וְהַקְרֵב לִפְנֵי יְהוָה. </a:t>
            </a:r>
            <a:endParaRPr lang="en-US" sz="2300" dirty="0"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latin typeface="Calibri" pitchFamily="34" charset="0"/>
                <a:cs typeface="David" pitchFamily="34" charset="-79"/>
              </a:rPr>
              <a:t>ג</a:t>
            </a:r>
            <a:r>
              <a:rPr lang="he-IL" sz="23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300" dirty="0">
                <a:latin typeface="Calibri" pitchFamily="34" charset="0"/>
                <a:cs typeface="David" pitchFamily="34" charset="-79"/>
              </a:rPr>
              <a:t>וְאֶל-</a:t>
            </a:r>
            <a:r>
              <a:rPr lang="he-IL" sz="2300" b="1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בְּנֵי יִשְׂרָאֵל </a:t>
            </a:r>
            <a:r>
              <a:rPr lang="he-IL" sz="2300" dirty="0">
                <a:latin typeface="Calibri" pitchFamily="34" charset="0"/>
                <a:cs typeface="David" pitchFamily="34" charset="-79"/>
              </a:rPr>
              <a:t>תְּדַבֵּר לֵאמֹר </a:t>
            </a:r>
            <a:r>
              <a:rPr lang="he-IL" sz="2300" b="1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קְחוּ שְׂעִיר-עִזִּים </a:t>
            </a:r>
            <a:r>
              <a:rPr lang="he-IL" sz="2300" b="1" u="sng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לְחַטָּאת</a:t>
            </a:r>
            <a:r>
              <a:rPr lang="he-IL" sz="2300" b="1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 וְעֵגֶל וָכֶבֶשׂ בְּנֵי-שָׁנָה תְּמִימִם </a:t>
            </a:r>
            <a:r>
              <a:rPr lang="he-IL" sz="2300" b="1" u="sng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לְעֹלָה</a:t>
            </a:r>
            <a:r>
              <a:rPr lang="he-IL" sz="2300" b="1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. </a:t>
            </a:r>
            <a:endParaRPr lang="en-US" sz="2300" dirty="0"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>
                <a:latin typeface="Calibri" pitchFamily="34" charset="0"/>
                <a:cs typeface="David" pitchFamily="34" charset="-79"/>
              </a:rPr>
              <a:t>ד</a:t>
            </a:r>
            <a:r>
              <a:rPr lang="he-IL" sz="2300" dirty="0">
                <a:latin typeface="Calibri" pitchFamily="34" charset="0"/>
                <a:cs typeface="David" pitchFamily="34" charset="-79"/>
              </a:rPr>
              <a:t> וְשׁוֹר וָאַיִל לִשְׁלָמִים לִזְבֹּחַ לִפְנֵי יְהוָה וּמִנְחָה בְּלוּלָה בַשָּׁמֶן כִּי </a:t>
            </a:r>
            <a:r>
              <a:rPr lang="he-IL" sz="2300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הַיּוֹם יְהוָה נִרְאָה אֲלֵיכֶם. </a:t>
            </a:r>
            <a:endParaRPr lang="en-US" sz="2300" b="1" dirty="0">
              <a:solidFill>
                <a:schemeClr val="accent6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latin typeface="Calibri" pitchFamily="34" charset="0"/>
                <a:cs typeface="David" pitchFamily="34" charset="-79"/>
              </a:rPr>
              <a:t>ה</a:t>
            </a:r>
            <a:r>
              <a:rPr lang="he-IL" sz="23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300" dirty="0">
                <a:latin typeface="Calibri" pitchFamily="34" charset="0"/>
                <a:cs typeface="David" pitchFamily="34" charset="-79"/>
              </a:rPr>
              <a:t>וַיִּקְחוּ אֵת אֲשֶׁר צִוָּה מֹשֶׁה אֶל-פְּנֵי אֹהֶל מוֹעֵד וַיִּקְרְבוּ כָּל-הָעֵדָה וַיַּעַמְדוּ לִפְנֵי יְהוָה. </a:t>
            </a:r>
            <a:endParaRPr lang="en-US" sz="2300" dirty="0"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latin typeface="Calibri" pitchFamily="34" charset="0"/>
                <a:cs typeface="David" pitchFamily="34" charset="-79"/>
              </a:rPr>
              <a:t>ו</a:t>
            </a:r>
            <a:r>
              <a:rPr lang="he-IL" sz="23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300" dirty="0">
                <a:latin typeface="Calibri" pitchFamily="34" charset="0"/>
                <a:cs typeface="David" pitchFamily="34" charset="-79"/>
              </a:rPr>
              <a:t>וַיֹּאמֶר מֹשֶׁה זֶה הַדָּבָר אֲשֶׁר-צִוָּה יְהוָה תַּעֲשׂוּ וְיֵרָא אֲלֵיכֶם כְּבוֹד יְהוָה. </a:t>
            </a:r>
            <a:endParaRPr lang="en-US" sz="2300" dirty="0"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latin typeface="Calibri" pitchFamily="34" charset="0"/>
                <a:cs typeface="David" pitchFamily="34" charset="-79"/>
              </a:rPr>
              <a:t>כב</a:t>
            </a:r>
            <a:r>
              <a:rPr lang="he-IL" sz="23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300" dirty="0">
                <a:latin typeface="Calibri" pitchFamily="34" charset="0"/>
                <a:cs typeface="David" pitchFamily="34" charset="-79"/>
              </a:rPr>
              <a:t>וַיִּשָּׂא אַהֲרֹן אֶת-יָדָו אֶל-הָעָם וַיְבָרְכֵם וַיֵּרֶד מֵעֲשֹׂת הַחַטָּאת וְהָעֹלָה וְהַשְּׁלָמִים. </a:t>
            </a:r>
            <a:endParaRPr lang="en-US" sz="2300" dirty="0"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latin typeface="Calibri" pitchFamily="34" charset="0"/>
                <a:cs typeface="David" pitchFamily="34" charset="-79"/>
              </a:rPr>
              <a:t>כג</a:t>
            </a:r>
            <a:r>
              <a:rPr lang="he-IL" sz="2300" b="1" dirty="0" smtClean="0">
                <a:solidFill>
                  <a:schemeClr val="accent3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sz="2300" b="1" dirty="0">
                <a:solidFill>
                  <a:schemeClr val="accent3"/>
                </a:solidFill>
                <a:latin typeface="Calibri" pitchFamily="34" charset="0"/>
                <a:cs typeface="David" pitchFamily="34" charset="-79"/>
              </a:rPr>
              <a:t>וַיָּבֹא </a:t>
            </a:r>
            <a:r>
              <a:rPr lang="he-IL" sz="2300" dirty="0">
                <a:latin typeface="Calibri" pitchFamily="34" charset="0"/>
                <a:cs typeface="David" pitchFamily="34" charset="-79"/>
              </a:rPr>
              <a:t>מֹשֶׁה וְאַהֲרֹן אֶל-אֹהֶל מוֹעֵד וַיֵּצְאוּ וַיְבָרְכוּ אֶת-הָעָם וַיֵּרָא כְבוֹד-יְהוָה אֶל-כָּל-הָעָם. </a:t>
            </a:r>
            <a:endParaRPr lang="en-US" sz="2300" dirty="0"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latin typeface="Calibri" pitchFamily="34" charset="0"/>
                <a:cs typeface="David" pitchFamily="34" charset="-79"/>
              </a:rPr>
              <a:t>כד</a:t>
            </a:r>
            <a:r>
              <a:rPr lang="he-IL" sz="23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300" dirty="0">
                <a:latin typeface="Calibri" pitchFamily="34" charset="0"/>
                <a:cs typeface="David" pitchFamily="34" charset="-79"/>
              </a:rPr>
              <a:t>וַתֵּצֵא אֵשׁ מִלִּפְנֵי יְהוָה וַתֹּאכַל עַל-הַמִּזְבֵּחַ אֶת-הָעֹלָה וְאֶת-הַחֲלָבִים וַיַּרְא כָּל-הָעָם וַיָּרֹנּוּ וַיִּפְּלוּ עַל-פְּנֵיהֶם.</a:t>
            </a:r>
            <a:endParaRPr lang="en-US" sz="2300" dirty="0">
              <a:latin typeface="Calibri" pitchFamily="34" charset="0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endParaRPr lang="he-IL" sz="2300" dirty="0">
              <a:latin typeface="Calibri" pitchFamily="34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86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Avodat Yom Kippur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400" b="1" dirty="0">
                <a:latin typeface="Calibri" pitchFamily="34" charset="0"/>
                <a:cs typeface="David" pitchFamily="34" charset="-79"/>
              </a:rPr>
              <a:t>ויקרא טז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latin typeface="Calibri" pitchFamily="34" charset="0"/>
                <a:cs typeface="David" pitchFamily="34" charset="-79"/>
              </a:rPr>
              <a:t>א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 וַיְדַבֵּר יְהוָה אֶל-מֹשֶׁה אַחֲרֵי מוֹת שְׁנֵי בְּנֵי אַהֲרֹן בְּקָרְבָתָם לִפְנֵי-יְהוָה וַיָּמֻתוּ. 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latin typeface="Calibri" pitchFamily="34" charset="0"/>
                <a:cs typeface="David" pitchFamily="34" charset="-79"/>
              </a:rPr>
              <a:t>ב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 וַיֹּאמֶר יְהוָה אֶל-מֹשֶׁה דַּבֵּר אֶל-אַהֲרֹן אָחִיךָ וְאַל-יָבֹא בְכָל-עֵת אֶל-הַקֹּדֶשׁ מִבֵּית לַפָּרֹכֶת אֶל-פְּנֵי הַכַּפֹּרֶת אֲשֶׁר עַל-הָאָרֹן וְלֹא יָמוּת כִּי בֶּעָנָן אֵרָאֶה עַל-הַכַּפֹּרֶת. 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latin typeface="Calibri" pitchFamily="34" charset="0"/>
                <a:cs typeface="David" pitchFamily="34" charset="-79"/>
              </a:rPr>
              <a:t>ג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 בְּזֹאת יָבֹא </a:t>
            </a:r>
            <a:r>
              <a:rPr lang="he-IL" sz="2400" b="1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אַהֲרֹן</a:t>
            </a:r>
            <a:r>
              <a:rPr lang="he-IL" sz="2400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אֶל-הַקֹּדֶשׁ </a:t>
            </a:r>
            <a:r>
              <a:rPr lang="he-IL" sz="2400" b="1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בְּפַר בֶּן-בָּקָר </a:t>
            </a:r>
            <a:r>
              <a:rPr lang="he-IL" sz="2400" b="1" u="sng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לְחַטָּאת</a:t>
            </a:r>
            <a:r>
              <a:rPr lang="he-IL" sz="2400" b="1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 וְאַיִל </a:t>
            </a:r>
            <a:r>
              <a:rPr lang="he-IL" sz="2400" b="1" u="sng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לְעֹלָה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. 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Calibri" pitchFamily="34" charset="0"/>
                <a:cs typeface="David" pitchFamily="34" charset="-79"/>
              </a:rPr>
              <a:t>ד</a:t>
            </a:r>
            <a:r>
              <a:rPr lang="he-IL" sz="24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כְּתֹנֶת-בַּד קֹדֶשׁ יִלְבָּשׁ וּמִכְנְסֵי-בַד יִהְיוּ עַל-בְּשָׂרוֹ וּבְאַבְנֵט בַּד יַחְגֹּר וּבְמִצְנֶפֶת בַּד יִצְנֹף בִּגְדֵי-קֹדֶשׁ הֵם וְרָחַץ בַּמַּיִם אֶת-בְּשָׂרוֹ וּלְבֵשָׁם. 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latin typeface="Calibri" pitchFamily="34" charset="0"/>
                <a:cs typeface="David" pitchFamily="34" charset="-79"/>
              </a:rPr>
              <a:t>ה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 וּמֵאֵת עֲדַת </a:t>
            </a:r>
            <a:r>
              <a:rPr lang="he-IL" sz="2400" b="1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בְּנֵי יִשְׂרָאֵל 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יִקַּח </a:t>
            </a:r>
            <a:r>
              <a:rPr lang="he-IL" sz="2400" b="1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שְׁנֵי-שְׂעִירֵי עִזִּים </a:t>
            </a:r>
            <a:r>
              <a:rPr lang="he-IL" sz="2400" b="1" u="sng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לְחַטָּאת</a:t>
            </a:r>
            <a:r>
              <a:rPr lang="he-IL" sz="2400" b="1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 וְאַיִל אֶחָד </a:t>
            </a:r>
            <a:r>
              <a:rPr lang="he-IL" sz="2400" b="1" u="sng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לְעֹלָה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. 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Calibri" pitchFamily="34" charset="0"/>
                <a:cs typeface="David" pitchFamily="34" charset="-79"/>
              </a:rPr>
              <a:t>כט</a:t>
            </a:r>
            <a:r>
              <a:rPr lang="he-IL" sz="24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400" dirty="0">
                <a:latin typeface="Calibri" pitchFamily="34" charset="0"/>
                <a:cs typeface="David" pitchFamily="34" charset="-79"/>
              </a:rPr>
              <a:t>וְהָיְתָה לָכֶם לְחֻקַּת עוֹלָם בַּחֹדֶשׁ הַשְּׁבִיעִי בֶּעָשׂוֹר לַחֹדֶשׁ תְּעַנּוּ אֶת-נַפְשֹׁתֵיכֶם וְכָל-מְלָאכָה לֹא תַעֲשׂוּ הָאֶזְרָח וְהַגֵּר הַגָּר בְּתוֹכְכֶם.</a:t>
            </a:r>
            <a:endParaRPr lang="en-US" sz="2400" dirty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endParaRPr lang="he-IL" sz="2400" dirty="0">
              <a:latin typeface="Calibri" pitchFamily="34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37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 of Kappara</a:t>
            </a:r>
            <a:endParaRPr lang="he-IL" sz="60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Protection from </a:t>
            </a:r>
            <a:r>
              <a:rPr lang="en-GB" dirty="0"/>
              <a:t>the</a:t>
            </a:r>
            <a:r>
              <a:rPr lang="en-GB" dirty="0" smtClean="0"/>
              <a:t> Shechina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8036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כפרה</a:t>
            </a:r>
            <a:endParaRPr lang="he-IL" sz="66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112568"/>
          </a:xfrm>
        </p:spPr>
        <p:txBody>
          <a:bodyPr>
            <a:noAutofit/>
          </a:bodyPr>
          <a:lstStyle/>
          <a:p>
            <a:pPr algn="l" rtl="0"/>
            <a:r>
              <a:rPr lang="en-GB" sz="2800" dirty="0" smtClean="0">
                <a:solidFill>
                  <a:schemeClr val="accent2"/>
                </a:solidFill>
              </a:rPr>
              <a:t>Role of tar in Teivat Noach (Bereishit 6:14):</a:t>
            </a:r>
          </a:p>
          <a:p>
            <a:pPr marL="0" indent="0" algn="r">
              <a:buNone/>
            </a:pPr>
            <a:r>
              <a:rPr lang="he-IL" sz="2800" dirty="0" smtClean="0">
                <a:latin typeface="David" pitchFamily="34" charset="-79"/>
                <a:cs typeface="David" pitchFamily="34" charset="-79"/>
              </a:rPr>
              <a:t>עֲשֵׂה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לְךָ תֵּבַת עֲצֵי-גֹפֶר קִנִּים תַּעֲשֶׂה אֶת-הַתֵּבָה </a:t>
            </a:r>
            <a:r>
              <a:rPr lang="he-IL" sz="28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וְכָפַרְתָּ</a:t>
            </a:r>
            <a:r>
              <a:rPr lang="he-IL" sz="2800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אֹתָהּ מִבַּיִת וּמִחוּץ </a:t>
            </a:r>
            <a:r>
              <a:rPr lang="he-IL" sz="28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בַּכֹּפֶר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algn="l" rtl="0"/>
            <a:r>
              <a:rPr lang="en-GB" sz="2800" dirty="0" smtClean="0">
                <a:solidFill>
                  <a:schemeClr val="accent2"/>
                </a:solidFill>
                <a:cs typeface="David" pitchFamily="34" charset="-79"/>
              </a:rPr>
              <a:t>Imagery in Tehillim (147:16):</a:t>
            </a:r>
            <a:endParaRPr lang="en-US" sz="2800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>
              <a:buNone/>
            </a:pPr>
            <a:r>
              <a:rPr lang="he-IL" sz="2800" dirty="0" smtClean="0">
                <a:latin typeface="David" pitchFamily="34" charset="-79"/>
                <a:cs typeface="David" pitchFamily="34" charset="-79"/>
              </a:rPr>
              <a:t>הַנֹּתֵן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שֶׁלֶג כַּצָּמֶר </a:t>
            </a:r>
            <a:r>
              <a:rPr lang="he-IL" sz="28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כְּפוֹר</a:t>
            </a:r>
            <a:r>
              <a:rPr lang="he-IL" sz="2800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כָּאֵפֶר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יְפַזֵּר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algn="l" rtl="0"/>
            <a:r>
              <a:rPr lang="en-GB" sz="2800" dirty="0" smtClean="0">
                <a:solidFill>
                  <a:schemeClr val="accent2"/>
                </a:solidFill>
                <a:cs typeface="David" pitchFamily="34" charset="-79"/>
              </a:rPr>
              <a:t>The Manna (Shemot 16:14):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he-IL" sz="2800" dirty="0">
                <a:latin typeface="Arial"/>
                <a:ea typeface="Calibri"/>
                <a:cs typeface="David"/>
              </a:rPr>
              <a:t>וַתַּעַל שִׁכְבַת הַטָּל וְהִנֵּה עַל-פְּנֵי הַמִּדְבָּר דַּק מְחֻסְפָּס דַּק </a:t>
            </a:r>
            <a:r>
              <a:rPr lang="he-IL" sz="2800" b="1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כַּכְּפֹר</a:t>
            </a:r>
            <a:r>
              <a:rPr lang="he-IL" sz="2800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dirty="0">
                <a:latin typeface="Arial"/>
                <a:ea typeface="Calibri"/>
                <a:cs typeface="David"/>
              </a:rPr>
              <a:t>עַל-הָאָרֶץ</a:t>
            </a:r>
            <a:r>
              <a:rPr lang="he-IL" sz="2800" dirty="0" smtClean="0">
                <a:latin typeface="Arial"/>
                <a:ea typeface="Calibri"/>
                <a:cs typeface="David"/>
              </a:rPr>
              <a:t>.</a:t>
            </a:r>
          </a:p>
          <a:p>
            <a:pPr algn="l" rtl="0">
              <a:lnSpc>
                <a:spcPct val="115000"/>
              </a:lnSpc>
            </a:pPr>
            <a:r>
              <a:rPr lang="en-GB" sz="2800" dirty="0" smtClean="0">
                <a:solidFill>
                  <a:schemeClr val="accent2"/>
                </a:solidFill>
                <a:ea typeface="Calibri"/>
                <a:cs typeface="David"/>
              </a:rPr>
              <a:t>The Kaporet (</a:t>
            </a:r>
            <a:r>
              <a:rPr lang="en-GB" sz="2800" dirty="0">
                <a:solidFill>
                  <a:schemeClr val="accent2"/>
                </a:solidFill>
                <a:ea typeface="Calibri"/>
                <a:cs typeface="David"/>
              </a:rPr>
              <a:t>S</a:t>
            </a:r>
            <a:r>
              <a:rPr lang="en-GB" sz="2800" dirty="0" smtClean="0">
                <a:solidFill>
                  <a:schemeClr val="accent2"/>
                </a:solidFill>
                <a:ea typeface="Calibri"/>
                <a:cs typeface="David"/>
              </a:rPr>
              <a:t>hemot 25:17)</a:t>
            </a:r>
          </a:p>
          <a:p>
            <a:pPr marL="0" indent="0" algn="r">
              <a:lnSpc>
                <a:spcPct val="115000"/>
              </a:lnSpc>
              <a:buNone/>
            </a:pPr>
            <a:r>
              <a:rPr lang="he-IL" sz="2800" dirty="0" smtClean="0">
                <a:latin typeface="David" pitchFamily="34" charset="-79"/>
                <a:cs typeface="David" pitchFamily="34" charset="-79"/>
              </a:rPr>
              <a:t>וְעָשִׂיתָ </a:t>
            </a:r>
            <a:r>
              <a:rPr lang="he-IL" sz="28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כַפֹּרֶת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, זָהָב טָהוֹר: אַמָּתַיִם וָחֵצִי אָרְכָּהּ, וְאַמָּה וָחֵצִי רָחְבָּהּ.</a:t>
            </a: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lnSpc>
                <a:spcPct val="115000"/>
              </a:lnSpc>
              <a:buNone/>
            </a:pPr>
            <a:endParaRPr lang="en-US" sz="2400" dirty="0">
              <a:solidFill>
                <a:schemeClr val="accent5"/>
              </a:solidFill>
              <a:ea typeface="Calibri"/>
              <a:cs typeface="Arial"/>
            </a:endParaRPr>
          </a:p>
          <a:p>
            <a:pPr algn="l" rtl="0"/>
            <a:endParaRPr lang="he-IL" sz="2800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he-IL" sz="2800" dirty="0"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50597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eruvim prevent those unworthy from approaching the Shechina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394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817250" cy="4785395"/>
          </a:xfrm>
        </p:spPr>
        <p:txBody>
          <a:bodyPr>
            <a:noAutofit/>
          </a:bodyPr>
          <a:lstStyle/>
          <a:p>
            <a:pPr marL="0" indent="0" rtl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וְנָתַן אֶת-הַקְּטֹרֶת עַל-הָאֵשׁ לִפְנֵי יְהוָה וְכִסָּה עֲנַן הַקְּטֹרֶת אֶת-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הַכַּפֹּרֶת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אֲשֶׁר עַל-הָעֵדוּת וְלֹא יָמוּת. 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וְלָקַח מִדַּם הַפָּר וְהִזָּה בְאֶצְבָּעוֹ עַל-פְּנֵי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הַכַּפֹּרֶת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קֵדְמָה וְלִפְנֵי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הַכַּפֹּרֶת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יַזֶּה שֶׁבַע-פְּעָמִים מִן-הַדָּם בְּאֶצְבָּעוֹ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וְשָׁחַט אֶת-שְׂעִיר הַחַטָּאת אֲשֶׁר לָעָם וְהֵבִיא אֶת-דָּמוֹ אֶל-מִבֵּית לַפָּרֹכֶת וְעָשָׂה אֶת-דָּמוֹ כַּאֲשֶׁר עָשָׂה לְדַם הַפָּר וְהִזָּה אֹתוֹ עַל-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הַכַּפֹּרֶת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וְלִפְנֵי</a:t>
            </a:r>
            <a:r>
              <a:rPr lang="he-IL" sz="2400" b="1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הַכַּפֹּרֶת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וְכִפֶּר עַל-הַקֹּדֶשׁ מִטֻּמְאֹת בְּנֵי יִשְׂרָאֵל וּמִפִּשְׁעֵיהֶם לְכָל-חַטֹּאתָם וְכֵן יַעֲשֶׂה לְאֹהֶל מוֹעֵד הַשֹּׁכֵן אִתָּם בְּתוֹךְ טֻמְאֹתָם. </a:t>
            </a:r>
          </a:p>
          <a:p>
            <a:pPr marL="0" indent="0">
              <a:buNone/>
            </a:pPr>
            <a:endParaRPr lang="en-GB" sz="24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ל</a:t>
            </a:r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כִּי-בַיּוֹם הַזֶּה יְכַפֵּר עֲלֵיכֶם לְטַהֵר אֶתְכֶם מִכֹּל חַטֹּאתֵיכֶם לִפְנֵי יְהוָה תִּטְהָרוּ.</a:t>
            </a:r>
            <a:endParaRPr lang="en-US" sz="2400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rtl="0">
              <a:buNone/>
            </a:pPr>
            <a:endParaRPr lang="en-US" sz="24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8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ויקרא טז</a:t>
            </a:r>
            <a:endParaRPr lang="he-IL" sz="48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2093" y="3645024"/>
            <a:ext cx="6480720" cy="2880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Showing God we want to be there but we need protection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4775" y="4869160"/>
            <a:ext cx="7848872" cy="64807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GB" sz="2000" b="1" dirty="0" smtClean="0">
                <a:solidFill>
                  <a:schemeClr val="accent2"/>
                </a:solidFill>
              </a:rPr>
              <a:t>Need kappara because God dwells with us even though we are tameh. </a:t>
            </a:r>
          </a:p>
          <a:p>
            <a:pPr algn="l" rtl="0"/>
            <a:r>
              <a:rPr lang="en-GB" sz="2000" b="1" dirty="0" smtClean="0">
                <a:solidFill>
                  <a:schemeClr val="accent2"/>
                </a:solidFill>
              </a:rPr>
              <a:t>Sin causes tumah. In theory, if we sin then God shouldn't be with us. </a:t>
            </a:r>
            <a:endParaRPr lang="en-US" sz="2000" dirty="0" smtClean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2093" y="6165303"/>
            <a:ext cx="8288379" cy="537249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GB" sz="2000" b="1" dirty="0" smtClean="0">
                <a:solidFill>
                  <a:schemeClr val="accent4"/>
                </a:solidFill>
              </a:rPr>
              <a:t>We do our best to be tahor and God will come even though we are tameh. He is willing to be with us even though we are not perfect. </a:t>
            </a:r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3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God will answer you…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040560"/>
          </a:xfrm>
        </p:spPr>
        <p:txBody>
          <a:bodyPr>
            <a:normAutofit fontScale="85000" lnSpcReduction="20000"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he-IL" b="1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ח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אָז יִבָּקַע כַּשַּׁחַר אוֹרֶךָ וַאֲרֻכָתְךָ מְהֵרָה תִצְמָח וְהָלַךְ לְפָנֶיךָ צִדְקֶךָ כְּבוֹד יְהוָה יַאַסְפֶךָ. </a:t>
            </a:r>
            <a:endParaRPr lang="en-US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he-IL" b="1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ט</a:t>
            </a:r>
            <a:r>
              <a:rPr lang="he-IL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אָז תִּקְרָא וַיהוָה יַעֲנֶה תְּשַׁוַּע וְיֹאמַר הִנֵּנִי אִם-תָּסִיר מִתּוֹכְךָ מוֹטָה שְׁלַח אֶצְבַּע וְדַבֶּר-אָוֶן. </a:t>
            </a:r>
            <a:endParaRPr lang="en-US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he-IL" b="1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י</a:t>
            </a:r>
            <a:r>
              <a:rPr lang="he-IL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וְתָפֵק לָרָעֵב נַפְשֶׁךָ וְנֶפֶשׁ נַעֲנָה תַּשְׂבִּיעַ וְזָרַח בַּחֹשֶׁךְ אוֹרֶךָ וַאֲפֵלָתְךָ כַּצָּהֳרָיִם. </a:t>
            </a:r>
            <a:endParaRPr lang="en-US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he-IL" b="1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יא</a:t>
            </a:r>
            <a:r>
              <a:rPr lang="he-IL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וְנָחֲךָ יְהוָה תָּמִיד וְהִשְׂבִּיעַ בְּצַחְצָחוֹת נַפְשֶׁךָ וְעַצְמֹתֶיךָ יַחֲלִיץ וְהָיִיתָ כְּגַן רָוֶה וּכְמוֹצָא מַיִם אֲשֶׁר לֹא-יְכַזְּבוּ מֵימָיו. </a:t>
            </a:r>
            <a:endParaRPr lang="en-US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he-IL" b="1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יב</a:t>
            </a:r>
            <a:r>
              <a:rPr lang="he-IL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וּבָנוּ מִמְּךָ חָרְבוֹת עוֹלָם מוֹסְדֵי דוֹר-וָדוֹר תְּקוֹמֵם וְקֹרָא לְךָ גֹּדֵר פֶּרֶץ מְשֹׁבֵב נְתִיבוֹת לָשָׁבֶת. </a:t>
            </a:r>
            <a:endParaRPr lang="en-US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he-IL" b="1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יג</a:t>
            </a:r>
            <a:r>
              <a:rPr lang="he-IL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אִם-תָּשִׁיב מִשַּׁבָּת רַגְלֶךָ עֲשׂוֹת חֲפָצֶךָ בְּיוֹם קָדְשִׁי וְקָרָאתָ לַשַּׁבָּת עֹנֶג לִקְדוֹשׁ יְהוָה מְכֻבָּד וְכִבַּדְתּוֹ מֵעֲשׂוֹת דְּרָכֶיךָ מִמְּצוֹא חֶפְצְךָ וְדַבֵּר דָּבָר. </a:t>
            </a:r>
            <a:endParaRPr lang="en-US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he-IL" b="1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יד</a:t>
            </a:r>
            <a:r>
              <a:rPr lang="he-IL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אָז תִּתְעַנַּג עַל-יְהוָה וְהִרְכַּבְתִּיךָ עַל-בָּמֳתֵי אָרֶץ וְהַאֲכַלְתִּיךָ נַחֲלַת יַעֲקֹב אָבִיךָ כִּי פִּי יְהוָה דִּבֵּר</a:t>
            </a:r>
            <a:r>
              <a:rPr lang="he-IL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9311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Fasting Becomes the End instead of the Means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r">
              <a:spcBef>
                <a:spcPts val="0"/>
              </a:spcBef>
              <a:buNone/>
            </a:pPr>
            <a:r>
              <a:rPr lang="he-IL" b="1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ישעיהו </a:t>
            </a:r>
            <a:r>
              <a:rPr lang="he-IL" b="1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נט</a:t>
            </a:r>
            <a:endParaRPr lang="en-US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he-IL" b="1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א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הֵן לֹא-קָצְרָה יַד-יְהוָה מֵהוֹשִׁיעַ וְלֹא-כָבְדָה אָזְנוֹ מִשְּׁמוֹעַ. </a:t>
            </a:r>
            <a:endParaRPr lang="en-US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endParaRPr lang="he-IL" b="1" dirty="0" smtClean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he-IL" b="1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ב</a:t>
            </a:r>
            <a:r>
              <a:rPr lang="he-IL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כִּי אִם-עֲו‍ֹנֹתֵיכֶם הָיוּ מַבְדִּלִים בֵּינֵכֶם לְבֵין אֱלֹהֵיכֶם וְחַטֹּאותֵיכֶם </a:t>
            </a:r>
            <a:r>
              <a:rPr lang="he-IL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הִסְתִּירוּ פָנִים 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מִכֶּם מִשְּׁמוֹעַ. </a:t>
            </a:r>
            <a:endParaRPr lang="en-US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endParaRPr lang="he-IL" b="1" dirty="0" smtClean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he-IL" b="1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ג</a:t>
            </a:r>
            <a:r>
              <a:rPr lang="he-IL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כִּי כַפֵּיכֶם נְגֹאֲלוּ בַדָּם וְאֶצְבְּעוֹתֵיכֶם בֶּעָו‍ֹן שִׂפְתוֹתֵיכֶם דִּבְּרוּ-שֶׁקֶר לְשׁוֹנְכֶם עַוְלָה תֶהְגֶּה. </a:t>
            </a:r>
            <a:endParaRPr lang="en-US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endParaRPr lang="he-IL" b="1" dirty="0" smtClean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he-IL" b="1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ד</a:t>
            </a:r>
            <a:r>
              <a:rPr lang="he-IL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אֵין-קֹרֵא </a:t>
            </a:r>
            <a:r>
              <a:rPr lang="he-IL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בְצֶדֶק</a:t>
            </a:r>
            <a:r>
              <a:rPr lang="he-IL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וְאֵין </a:t>
            </a:r>
            <a:r>
              <a:rPr lang="he-IL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נִשְׁפָּט</a:t>
            </a:r>
            <a:r>
              <a:rPr lang="he-IL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בֶּאֱמוּנָה בָּטוֹחַ עַל-תֹּהוּ וְדַבֶּר-שָׁוְא הָרוֹ עָמָל וְהוֹלֵיד </a:t>
            </a:r>
            <a:r>
              <a:rPr lang="he-IL" dirty="0" smtClean="0">
                <a:solidFill>
                  <a:prstClr val="black"/>
                </a:solidFill>
                <a:latin typeface="Calibri" pitchFamily="34" charset="0"/>
                <a:cs typeface="David" pitchFamily="34" charset="-79"/>
              </a:rPr>
              <a:t>אָוֶן. </a:t>
            </a:r>
            <a:endParaRPr lang="en-US" dirty="0">
              <a:solidFill>
                <a:prstClr val="black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2696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Avodat Yom Kippur</a:t>
            </a:r>
            <a:endParaRPr lang="he-I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The Rationale of Ritual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37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the goal?</a:t>
            </a:r>
            <a:endParaRPr lang="he-IL" sz="54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195952"/>
              </p:ext>
            </p:extLst>
          </p:nvPr>
        </p:nvGraphicFramePr>
        <p:xfrm>
          <a:off x="457200" y="1600200"/>
          <a:ext cx="260263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3761607" y="1124743"/>
            <a:ext cx="1620786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4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?</a:t>
            </a:r>
            <a:endParaRPr lang="en-US" sz="34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346108"/>
              </p:ext>
            </p:extLst>
          </p:nvPr>
        </p:nvGraphicFramePr>
        <p:xfrm>
          <a:off x="6012160" y="1628800"/>
          <a:ext cx="260263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2518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the goal?</a:t>
            </a:r>
            <a:endParaRPr lang="he-IL" sz="54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227536"/>
              </p:ext>
            </p:extLst>
          </p:nvPr>
        </p:nvGraphicFramePr>
        <p:xfrm>
          <a:off x="1475656" y="1628800"/>
          <a:ext cx="670708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242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600000">
            <a:off x="251520" y="620688"/>
            <a:ext cx="8568952" cy="5904656"/>
          </a:xfrm>
        </p:spPr>
        <p:txBody>
          <a:bodyPr>
            <a:normAutofit fontScale="90000"/>
          </a:bodyPr>
          <a:lstStyle/>
          <a:p>
            <a:pPr algn="l" rtl="0"/>
            <a:r>
              <a:rPr lang="en-GB" dirty="0" smtClean="0">
                <a:solidFill>
                  <a:schemeClr val="accent4"/>
                </a:solidFill>
              </a:rPr>
              <a:t>The Kohen Gadol </a:t>
            </a:r>
            <a:r>
              <a:rPr lang="en-GB" dirty="0">
                <a:solidFill>
                  <a:schemeClr val="accent4"/>
                </a:solidFill>
              </a:rPr>
              <a:t>going inside represents what Am </a:t>
            </a:r>
            <a:r>
              <a:rPr lang="en-GB" dirty="0" smtClean="0">
                <a:solidFill>
                  <a:schemeClr val="accent4"/>
                </a:solidFill>
              </a:rPr>
              <a:t>Yisrael </a:t>
            </a:r>
            <a:r>
              <a:rPr lang="en-GB" dirty="0">
                <a:solidFill>
                  <a:schemeClr val="accent4"/>
                </a:solidFill>
              </a:rPr>
              <a:t>is all </a:t>
            </a:r>
            <a:r>
              <a:rPr lang="en-GB" dirty="0" smtClean="0">
                <a:solidFill>
                  <a:schemeClr val="accent4"/>
                </a:solidFill>
              </a:rPr>
              <a:t>about.</a:t>
            </a:r>
            <a:br>
              <a:rPr lang="en-GB" dirty="0" smtClean="0">
                <a:solidFill>
                  <a:schemeClr val="accent4"/>
                </a:solidFill>
              </a:rPr>
            </a:br>
            <a:r>
              <a:rPr lang="en-GB" dirty="0" smtClean="0">
                <a:solidFill>
                  <a:schemeClr val="accent4"/>
                </a:solidFill>
              </a:rPr>
              <a:t/>
            </a:r>
            <a:br>
              <a:rPr lang="en-GB" dirty="0" smtClean="0">
                <a:solidFill>
                  <a:schemeClr val="accent4"/>
                </a:solidFill>
              </a:rPr>
            </a:br>
            <a:r>
              <a:rPr lang="en-GB" dirty="0" smtClean="0">
                <a:solidFill>
                  <a:schemeClr val="accent4"/>
                </a:solidFill>
              </a:rPr>
              <a:t>We are showing God </a:t>
            </a:r>
            <a:r>
              <a:rPr lang="en-GB" dirty="0">
                <a:solidFill>
                  <a:schemeClr val="accent4"/>
                </a:solidFill>
              </a:rPr>
              <a:t>that we want to be His people. </a:t>
            </a:r>
            <a:r>
              <a:rPr lang="en-GB" dirty="0" smtClean="0">
                <a:solidFill>
                  <a:schemeClr val="accent4"/>
                </a:solidFill>
              </a:rPr>
              <a:t/>
            </a:r>
            <a:br>
              <a:rPr lang="en-GB" dirty="0" smtClean="0">
                <a:solidFill>
                  <a:schemeClr val="accent4"/>
                </a:solidFill>
              </a:rPr>
            </a:br>
            <a:r>
              <a:rPr lang="en-GB" dirty="0" smtClean="0">
                <a:solidFill>
                  <a:schemeClr val="accent4"/>
                </a:solidFill>
              </a:rPr>
              <a:t/>
            </a:r>
            <a:br>
              <a:rPr lang="en-GB" dirty="0" smtClean="0">
                <a:solidFill>
                  <a:schemeClr val="accent4"/>
                </a:solidFill>
              </a:rPr>
            </a:br>
            <a:r>
              <a:rPr lang="en-GB" dirty="0" smtClean="0">
                <a:solidFill>
                  <a:schemeClr val="accent4"/>
                </a:solidFill>
              </a:rPr>
              <a:t>Therefore, we choose Yom Kippur - the </a:t>
            </a:r>
            <a:r>
              <a:rPr lang="en-GB" dirty="0">
                <a:solidFill>
                  <a:schemeClr val="accent4"/>
                </a:solidFill>
              </a:rPr>
              <a:t>day we got the second luchot – the day we became His people.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863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2360</Words>
  <Application>Microsoft Office PowerPoint</Application>
  <PresentationFormat>On-screen Show (4:3)</PresentationFormat>
  <Paragraphs>242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Yom Kippur</vt:lpstr>
      <vt:lpstr>The Haftara - Yeshayahu</vt:lpstr>
      <vt:lpstr>Fasting as a Means to a Just Society</vt:lpstr>
      <vt:lpstr>Then God will answer you…</vt:lpstr>
      <vt:lpstr>When Fasting Becomes the End instead of the Means</vt:lpstr>
      <vt:lpstr>Avodat Yom Kippur</vt:lpstr>
      <vt:lpstr>What’s the goal?</vt:lpstr>
      <vt:lpstr>What’s the goal?</vt:lpstr>
      <vt:lpstr>The Kohen Gadol going inside represents what Am Yisrael is all about.  We are showing God that we want to be His people.   Therefore, we choose Yom Kippur - the day we got the second luchot – the day we became His people. </vt:lpstr>
      <vt:lpstr>The First Luchot are Characterised by  Middot HaDin</vt:lpstr>
      <vt:lpstr>Chet HaEgel – God’s Reaction</vt:lpstr>
      <vt:lpstr>Moshe’s Response</vt:lpstr>
      <vt:lpstr>Only way to save Am Yisrael is to annul Brit Sinai</vt:lpstr>
      <vt:lpstr>Moshe’s Requests Forgiveness</vt:lpstr>
      <vt:lpstr>Downgrade – Brit Avot without Brit Sinai</vt:lpstr>
      <vt:lpstr>Moshe demands that God travel with them</vt:lpstr>
      <vt:lpstr>“Catch 22”</vt:lpstr>
      <vt:lpstr>The Solution…</vt:lpstr>
      <vt:lpstr>A ‘New Deal’ – Middot HaRachamim</vt:lpstr>
      <vt:lpstr>Middot HaRachamim  – Allowing the Impossible</vt:lpstr>
      <vt:lpstr>A new covenant is required</vt:lpstr>
      <vt:lpstr>Mitzvot remain the same, but the attributes must change – the new ‘amendment’:  </vt:lpstr>
      <vt:lpstr>From Din to Rachamim</vt:lpstr>
      <vt:lpstr>Moshe’s final request </vt:lpstr>
      <vt:lpstr>In summary…</vt:lpstr>
      <vt:lpstr>PowerPoint Presentation</vt:lpstr>
      <vt:lpstr>Mishkan as Replica of Har Sinai</vt:lpstr>
      <vt:lpstr>In Summary…</vt:lpstr>
      <vt:lpstr>Building a ‘Club House’</vt:lpstr>
      <vt:lpstr>Rosh Chodesh Nissan  – The Shechina Returns </vt:lpstr>
      <vt:lpstr>Avodat Yom Kippur</vt:lpstr>
      <vt:lpstr>Idea of Kappara</vt:lpstr>
      <vt:lpstr>כפרה</vt:lpstr>
      <vt:lpstr>The Keruvim prevent those unworthy from approaching the Shechina</vt:lpstr>
      <vt:lpstr>ויקרא טז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Yom Kippur</dc:title>
  <dc:creator>Alexis</dc:creator>
  <cp:lastModifiedBy>Alexis</cp:lastModifiedBy>
  <cp:revision>19</cp:revision>
  <dcterms:created xsi:type="dcterms:W3CDTF">2012-09-20T10:46:18Z</dcterms:created>
  <dcterms:modified xsi:type="dcterms:W3CDTF">2013-09-17T18:25:35Z</dcterms:modified>
</cp:coreProperties>
</file>